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 id="260" r:id="rId5"/>
    <p:sldId id="285" r:id="rId6"/>
    <p:sldId id="286"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9" r:id="rId24"/>
    <p:sldId id="277" r:id="rId25"/>
    <p:sldId id="278" r:id="rId26"/>
    <p:sldId id="280" r:id="rId27"/>
    <p:sldId id="281" r:id="rId28"/>
    <p:sldId id="282"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9F8BF-CD98-BD36-8C0E-2F65A2ABCA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E186EC0-5A70-6F02-1145-4E6EF53366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D99FD01-7128-E63A-2713-CA0F997D39BA}"/>
              </a:ext>
            </a:extLst>
          </p:cNvPr>
          <p:cNvSpPr>
            <a:spLocks noGrp="1"/>
          </p:cNvSpPr>
          <p:nvPr>
            <p:ph type="dt" sz="half" idx="10"/>
          </p:nvPr>
        </p:nvSpPr>
        <p:spPr/>
        <p:txBody>
          <a:bodyPr/>
          <a:lstStyle/>
          <a:p>
            <a:fld id="{CF2857AF-B52C-4694-98C0-D076C6259329}" type="datetimeFigureOut">
              <a:rPr lang="en-IN" smtClean="0"/>
              <a:t>06-06-2024</a:t>
            </a:fld>
            <a:endParaRPr lang="en-IN"/>
          </a:p>
        </p:txBody>
      </p:sp>
      <p:sp>
        <p:nvSpPr>
          <p:cNvPr id="5" name="Footer Placeholder 4">
            <a:extLst>
              <a:ext uri="{FF2B5EF4-FFF2-40B4-BE49-F238E27FC236}">
                <a16:creationId xmlns:a16="http://schemas.microsoft.com/office/drawing/2014/main" id="{B4823742-CD9F-B989-1BC5-1B31D6F361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1487D3-C46D-2BD4-7C93-597184451011}"/>
              </a:ext>
            </a:extLst>
          </p:cNvPr>
          <p:cNvSpPr>
            <a:spLocks noGrp="1"/>
          </p:cNvSpPr>
          <p:nvPr>
            <p:ph type="sldNum" sz="quarter" idx="12"/>
          </p:nvPr>
        </p:nvSpPr>
        <p:spPr/>
        <p:txBody>
          <a:bodyPr/>
          <a:lstStyle/>
          <a:p>
            <a:fld id="{7D7B6C64-D91D-462E-A9B0-7DFA17FD287A}" type="slidenum">
              <a:rPr lang="en-IN" smtClean="0"/>
              <a:t>‹#›</a:t>
            </a:fld>
            <a:endParaRPr lang="en-IN"/>
          </a:p>
        </p:txBody>
      </p:sp>
    </p:spTree>
    <p:extLst>
      <p:ext uri="{BB962C8B-B14F-4D97-AF65-F5344CB8AC3E}">
        <p14:creationId xmlns:p14="http://schemas.microsoft.com/office/powerpoint/2010/main" val="1790857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8F97-E248-8E66-09D6-196A33B1E3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DC5CF5-772D-682C-D40B-979BFDCBA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A5CC82-C9AA-7E13-7CFE-F6D3D17CEFE8}"/>
              </a:ext>
            </a:extLst>
          </p:cNvPr>
          <p:cNvSpPr>
            <a:spLocks noGrp="1"/>
          </p:cNvSpPr>
          <p:nvPr>
            <p:ph type="dt" sz="half" idx="10"/>
          </p:nvPr>
        </p:nvSpPr>
        <p:spPr/>
        <p:txBody>
          <a:bodyPr/>
          <a:lstStyle/>
          <a:p>
            <a:fld id="{CF2857AF-B52C-4694-98C0-D076C6259329}" type="datetimeFigureOut">
              <a:rPr lang="en-IN" smtClean="0"/>
              <a:t>06-06-2024</a:t>
            </a:fld>
            <a:endParaRPr lang="en-IN"/>
          </a:p>
        </p:txBody>
      </p:sp>
      <p:sp>
        <p:nvSpPr>
          <p:cNvPr id="5" name="Footer Placeholder 4">
            <a:extLst>
              <a:ext uri="{FF2B5EF4-FFF2-40B4-BE49-F238E27FC236}">
                <a16:creationId xmlns:a16="http://schemas.microsoft.com/office/drawing/2014/main" id="{2BABC288-B73C-AB93-F65A-CE71530DC4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3F2B20-2384-F7E1-F0C0-46D0C13489CE}"/>
              </a:ext>
            </a:extLst>
          </p:cNvPr>
          <p:cNvSpPr>
            <a:spLocks noGrp="1"/>
          </p:cNvSpPr>
          <p:nvPr>
            <p:ph type="sldNum" sz="quarter" idx="12"/>
          </p:nvPr>
        </p:nvSpPr>
        <p:spPr/>
        <p:txBody>
          <a:bodyPr/>
          <a:lstStyle/>
          <a:p>
            <a:fld id="{7D7B6C64-D91D-462E-A9B0-7DFA17FD287A}" type="slidenum">
              <a:rPr lang="en-IN" smtClean="0"/>
              <a:t>‹#›</a:t>
            </a:fld>
            <a:endParaRPr lang="en-IN"/>
          </a:p>
        </p:txBody>
      </p:sp>
    </p:spTree>
    <p:extLst>
      <p:ext uri="{BB962C8B-B14F-4D97-AF65-F5344CB8AC3E}">
        <p14:creationId xmlns:p14="http://schemas.microsoft.com/office/powerpoint/2010/main" val="3834158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C2952B-B2D0-C494-6511-0C8857DFAF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3A1F6E-D021-8EE4-1C60-5F351A21AC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80EEEC-F4C7-F6B3-517F-396AF81C981C}"/>
              </a:ext>
            </a:extLst>
          </p:cNvPr>
          <p:cNvSpPr>
            <a:spLocks noGrp="1"/>
          </p:cNvSpPr>
          <p:nvPr>
            <p:ph type="dt" sz="half" idx="10"/>
          </p:nvPr>
        </p:nvSpPr>
        <p:spPr/>
        <p:txBody>
          <a:bodyPr/>
          <a:lstStyle/>
          <a:p>
            <a:fld id="{CF2857AF-B52C-4694-98C0-D076C6259329}" type="datetimeFigureOut">
              <a:rPr lang="en-IN" smtClean="0"/>
              <a:t>06-06-2024</a:t>
            </a:fld>
            <a:endParaRPr lang="en-IN"/>
          </a:p>
        </p:txBody>
      </p:sp>
      <p:sp>
        <p:nvSpPr>
          <p:cNvPr id="5" name="Footer Placeholder 4">
            <a:extLst>
              <a:ext uri="{FF2B5EF4-FFF2-40B4-BE49-F238E27FC236}">
                <a16:creationId xmlns:a16="http://schemas.microsoft.com/office/drawing/2014/main" id="{6A03206F-7219-05F2-C8E9-38A71DFA26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7B0853-14ED-1D60-86F9-255BF0AAA6B1}"/>
              </a:ext>
            </a:extLst>
          </p:cNvPr>
          <p:cNvSpPr>
            <a:spLocks noGrp="1"/>
          </p:cNvSpPr>
          <p:nvPr>
            <p:ph type="sldNum" sz="quarter" idx="12"/>
          </p:nvPr>
        </p:nvSpPr>
        <p:spPr/>
        <p:txBody>
          <a:bodyPr/>
          <a:lstStyle/>
          <a:p>
            <a:fld id="{7D7B6C64-D91D-462E-A9B0-7DFA17FD287A}" type="slidenum">
              <a:rPr lang="en-IN" smtClean="0"/>
              <a:t>‹#›</a:t>
            </a:fld>
            <a:endParaRPr lang="en-IN"/>
          </a:p>
        </p:txBody>
      </p:sp>
    </p:spTree>
    <p:extLst>
      <p:ext uri="{BB962C8B-B14F-4D97-AF65-F5344CB8AC3E}">
        <p14:creationId xmlns:p14="http://schemas.microsoft.com/office/powerpoint/2010/main" val="109262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DC04-BAB1-9961-F87F-AF28CA3BF8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31EA33-AB96-F831-D593-CC29D6FB97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983334-BC82-7C00-B315-C8A7EF147CD5}"/>
              </a:ext>
            </a:extLst>
          </p:cNvPr>
          <p:cNvSpPr>
            <a:spLocks noGrp="1"/>
          </p:cNvSpPr>
          <p:nvPr>
            <p:ph type="dt" sz="half" idx="10"/>
          </p:nvPr>
        </p:nvSpPr>
        <p:spPr/>
        <p:txBody>
          <a:bodyPr/>
          <a:lstStyle/>
          <a:p>
            <a:fld id="{CF2857AF-B52C-4694-98C0-D076C6259329}" type="datetimeFigureOut">
              <a:rPr lang="en-IN" smtClean="0"/>
              <a:t>06-06-2024</a:t>
            </a:fld>
            <a:endParaRPr lang="en-IN"/>
          </a:p>
        </p:txBody>
      </p:sp>
      <p:sp>
        <p:nvSpPr>
          <p:cNvPr id="5" name="Footer Placeholder 4">
            <a:extLst>
              <a:ext uri="{FF2B5EF4-FFF2-40B4-BE49-F238E27FC236}">
                <a16:creationId xmlns:a16="http://schemas.microsoft.com/office/drawing/2014/main" id="{D89F637F-D384-2778-7108-7225CECD3C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83A349-AFF8-FBAF-0AC1-6B346B46B33B}"/>
              </a:ext>
            </a:extLst>
          </p:cNvPr>
          <p:cNvSpPr>
            <a:spLocks noGrp="1"/>
          </p:cNvSpPr>
          <p:nvPr>
            <p:ph type="sldNum" sz="quarter" idx="12"/>
          </p:nvPr>
        </p:nvSpPr>
        <p:spPr/>
        <p:txBody>
          <a:bodyPr/>
          <a:lstStyle/>
          <a:p>
            <a:fld id="{7D7B6C64-D91D-462E-A9B0-7DFA17FD287A}" type="slidenum">
              <a:rPr lang="en-IN" smtClean="0"/>
              <a:t>‹#›</a:t>
            </a:fld>
            <a:endParaRPr lang="en-IN"/>
          </a:p>
        </p:txBody>
      </p:sp>
    </p:spTree>
    <p:extLst>
      <p:ext uri="{BB962C8B-B14F-4D97-AF65-F5344CB8AC3E}">
        <p14:creationId xmlns:p14="http://schemas.microsoft.com/office/powerpoint/2010/main" val="33412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609A7-86D7-41FA-24CD-5845B7B893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7F39A1-DCD4-3B1E-EC55-B732C88B52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BC50F6-D4BE-019E-C674-B323E230728C}"/>
              </a:ext>
            </a:extLst>
          </p:cNvPr>
          <p:cNvSpPr>
            <a:spLocks noGrp="1"/>
          </p:cNvSpPr>
          <p:nvPr>
            <p:ph type="dt" sz="half" idx="10"/>
          </p:nvPr>
        </p:nvSpPr>
        <p:spPr/>
        <p:txBody>
          <a:bodyPr/>
          <a:lstStyle/>
          <a:p>
            <a:fld id="{CF2857AF-B52C-4694-98C0-D076C6259329}" type="datetimeFigureOut">
              <a:rPr lang="en-IN" smtClean="0"/>
              <a:t>06-06-2024</a:t>
            </a:fld>
            <a:endParaRPr lang="en-IN"/>
          </a:p>
        </p:txBody>
      </p:sp>
      <p:sp>
        <p:nvSpPr>
          <p:cNvPr id="5" name="Footer Placeholder 4">
            <a:extLst>
              <a:ext uri="{FF2B5EF4-FFF2-40B4-BE49-F238E27FC236}">
                <a16:creationId xmlns:a16="http://schemas.microsoft.com/office/drawing/2014/main" id="{E38DD5DA-7AFF-EA28-D90D-49C06B642C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D4C662-FD2B-1FB8-AA9A-BBE4EB396779}"/>
              </a:ext>
            </a:extLst>
          </p:cNvPr>
          <p:cNvSpPr>
            <a:spLocks noGrp="1"/>
          </p:cNvSpPr>
          <p:nvPr>
            <p:ph type="sldNum" sz="quarter" idx="12"/>
          </p:nvPr>
        </p:nvSpPr>
        <p:spPr/>
        <p:txBody>
          <a:bodyPr/>
          <a:lstStyle/>
          <a:p>
            <a:fld id="{7D7B6C64-D91D-462E-A9B0-7DFA17FD287A}" type="slidenum">
              <a:rPr lang="en-IN" smtClean="0"/>
              <a:t>‹#›</a:t>
            </a:fld>
            <a:endParaRPr lang="en-IN"/>
          </a:p>
        </p:txBody>
      </p:sp>
    </p:spTree>
    <p:extLst>
      <p:ext uri="{BB962C8B-B14F-4D97-AF65-F5344CB8AC3E}">
        <p14:creationId xmlns:p14="http://schemas.microsoft.com/office/powerpoint/2010/main" val="943149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473E-5C9B-3610-217F-E9E4026D85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89387F-6D4C-FD65-8BFA-997AFE3FF2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94E26CA-A9E2-230A-7AC5-EC576B8F6D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8069951-279D-A199-5644-C7D0C97C5F5E}"/>
              </a:ext>
            </a:extLst>
          </p:cNvPr>
          <p:cNvSpPr>
            <a:spLocks noGrp="1"/>
          </p:cNvSpPr>
          <p:nvPr>
            <p:ph type="dt" sz="half" idx="10"/>
          </p:nvPr>
        </p:nvSpPr>
        <p:spPr/>
        <p:txBody>
          <a:bodyPr/>
          <a:lstStyle/>
          <a:p>
            <a:fld id="{CF2857AF-B52C-4694-98C0-D076C6259329}" type="datetimeFigureOut">
              <a:rPr lang="en-IN" smtClean="0"/>
              <a:t>06-06-2024</a:t>
            </a:fld>
            <a:endParaRPr lang="en-IN"/>
          </a:p>
        </p:txBody>
      </p:sp>
      <p:sp>
        <p:nvSpPr>
          <p:cNvPr id="6" name="Footer Placeholder 5">
            <a:extLst>
              <a:ext uri="{FF2B5EF4-FFF2-40B4-BE49-F238E27FC236}">
                <a16:creationId xmlns:a16="http://schemas.microsoft.com/office/drawing/2014/main" id="{9E945E76-190E-2725-3993-E2C0FA7A8B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C83C65-BD23-BB33-60C7-3AF044DE973E}"/>
              </a:ext>
            </a:extLst>
          </p:cNvPr>
          <p:cNvSpPr>
            <a:spLocks noGrp="1"/>
          </p:cNvSpPr>
          <p:nvPr>
            <p:ph type="sldNum" sz="quarter" idx="12"/>
          </p:nvPr>
        </p:nvSpPr>
        <p:spPr/>
        <p:txBody>
          <a:bodyPr/>
          <a:lstStyle/>
          <a:p>
            <a:fld id="{7D7B6C64-D91D-462E-A9B0-7DFA17FD287A}" type="slidenum">
              <a:rPr lang="en-IN" smtClean="0"/>
              <a:t>‹#›</a:t>
            </a:fld>
            <a:endParaRPr lang="en-IN"/>
          </a:p>
        </p:txBody>
      </p:sp>
    </p:spTree>
    <p:extLst>
      <p:ext uri="{BB962C8B-B14F-4D97-AF65-F5344CB8AC3E}">
        <p14:creationId xmlns:p14="http://schemas.microsoft.com/office/powerpoint/2010/main" val="2764018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4EDC-64B0-84B7-2B8A-8FC34896122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C78C8A-E0A8-04B4-5AD4-43B247142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46FDB4-52C5-5725-D76C-3FE3F2E7EE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08AD36-6277-9DF2-2C57-EEFF2D2F1D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349B98-F7F6-93A6-C4D3-EB39D53941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0019F1-9390-03FA-D0CA-7ADB662B301A}"/>
              </a:ext>
            </a:extLst>
          </p:cNvPr>
          <p:cNvSpPr>
            <a:spLocks noGrp="1"/>
          </p:cNvSpPr>
          <p:nvPr>
            <p:ph type="dt" sz="half" idx="10"/>
          </p:nvPr>
        </p:nvSpPr>
        <p:spPr/>
        <p:txBody>
          <a:bodyPr/>
          <a:lstStyle/>
          <a:p>
            <a:fld id="{CF2857AF-B52C-4694-98C0-D076C6259329}" type="datetimeFigureOut">
              <a:rPr lang="en-IN" smtClean="0"/>
              <a:t>06-06-2024</a:t>
            </a:fld>
            <a:endParaRPr lang="en-IN"/>
          </a:p>
        </p:txBody>
      </p:sp>
      <p:sp>
        <p:nvSpPr>
          <p:cNvPr id="8" name="Footer Placeholder 7">
            <a:extLst>
              <a:ext uri="{FF2B5EF4-FFF2-40B4-BE49-F238E27FC236}">
                <a16:creationId xmlns:a16="http://schemas.microsoft.com/office/drawing/2014/main" id="{0FD288B7-C943-3452-B954-0242697FCF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43D5C91-A4D9-DA14-7EA5-3280A52F59E1}"/>
              </a:ext>
            </a:extLst>
          </p:cNvPr>
          <p:cNvSpPr>
            <a:spLocks noGrp="1"/>
          </p:cNvSpPr>
          <p:nvPr>
            <p:ph type="sldNum" sz="quarter" idx="12"/>
          </p:nvPr>
        </p:nvSpPr>
        <p:spPr/>
        <p:txBody>
          <a:bodyPr/>
          <a:lstStyle/>
          <a:p>
            <a:fld id="{7D7B6C64-D91D-462E-A9B0-7DFA17FD287A}" type="slidenum">
              <a:rPr lang="en-IN" smtClean="0"/>
              <a:t>‹#›</a:t>
            </a:fld>
            <a:endParaRPr lang="en-IN"/>
          </a:p>
        </p:txBody>
      </p:sp>
    </p:spTree>
    <p:extLst>
      <p:ext uri="{BB962C8B-B14F-4D97-AF65-F5344CB8AC3E}">
        <p14:creationId xmlns:p14="http://schemas.microsoft.com/office/powerpoint/2010/main" val="31010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462ED-7643-A7E2-27E3-E67192124C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4A0E8BA-EA1E-5534-551A-6706590E0090}"/>
              </a:ext>
            </a:extLst>
          </p:cNvPr>
          <p:cNvSpPr>
            <a:spLocks noGrp="1"/>
          </p:cNvSpPr>
          <p:nvPr>
            <p:ph type="dt" sz="half" idx="10"/>
          </p:nvPr>
        </p:nvSpPr>
        <p:spPr/>
        <p:txBody>
          <a:bodyPr/>
          <a:lstStyle/>
          <a:p>
            <a:fld id="{CF2857AF-B52C-4694-98C0-D076C6259329}" type="datetimeFigureOut">
              <a:rPr lang="en-IN" smtClean="0"/>
              <a:t>06-06-2024</a:t>
            </a:fld>
            <a:endParaRPr lang="en-IN"/>
          </a:p>
        </p:txBody>
      </p:sp>
      <p:sp>
        <p:nvSpPr>
          <p:cNvPr id="4" name="Footer Placeholder 3">
            <a:extLst>
              <a:ext uri="{FF2B5EF4-FFF2-40B4-BE49-F238E27FC236}">
                <a16:creationId xmlns:a16="http://schemas.microsoft.com/office/drawing/2014/main" id="{8F1349E5-91F9-E35B-03A5-374FD0140AD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A0ADCC-B7DD-B08F-1B6C-D91BF3BCD5A7}"/>
              </a:ext>
            </a:extLst>
          </p:cNvPr>
          <p:cNvSpPr>
            <a:spLocks noGrp="1"/>
          </p:cNvSpPr>
          <p:nvPr>
            <p:ph type="sldNum" sz="quarter" idx="12"/>
          </p:nvPr>
        </p:nvSpPr>
        <p:spPr/>
        <p:txBody>
          <a:bodyPr/>
          <a:lstStyle/>
          <a:p>
            <a:fld id="{7D7B6C64-D91D-462E-A9B0-7DFA17FD287A}" type="slidenum">
              <a:rPr lang="en-IN" smtClean="0"/>
              <a:t>‹#›</a:t>
            </a:fld>
            <a:endParaRPr lang="en-IN"/>
          </a:p>
        </p:txBody>
      </p:sp>
    </p:spTree>
    <p:extLst>
      <p:ext uri="{BB962C8B-B14F-4D97-AF65-F5344CB8AC3E}">
        <p14:creationId xmlns:p14="http://schemas.microsoft.com/office/powerpoint/2010/main" val="2542778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39DAC8-AE7C-906E-4A07-BFB515743DEB}"/>
              </a:ext>
            </a:extLst>
          </p:cNvPr>
          <p:cNvSpPr>
            <a:spLocks noGrp="1"/>
          </p:cNvSpPr>
          <p:nvPr>
            <p:ph type="dt" sz="half" idx="10"/>
          </p:nvPr>
        </p:nvSpPr>
        <p:spPr/>
        <p:txBody>
          <a:bodyPr/>
          <a:lstStyle/>
          <a:p>
            <a:fld id="{CF2857AF-B52C-4694-98C0-D076C6259329}" type="datetimeFigureOut">
              <a:rPr lang="en-IN" smtClean="0"/>
              <a:t>06-06-2024</a:t>
            </a:fld>
            <a:endParaRPr lang="en-IN"/>
          </a:p>
        </p:txBody>
      </p:sp>
      <p:sp>
        <p:nvSpPr>
          <p:cNvPr id="3" name="Footer Placeholder 2">
            <a:extLst>
              <a:ext uri="{FF2B5EF4-FFF2-40B4-BE49-F238E27FC236}">
                <a16:creationId xmlns:a16="http://schemas.microsoft.com/office/drawing/2014/main" id="{D0F12844-AE97-47A7-7A84-F150881F93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087EDF-C967-C8C7-54B6-708732AC328C}"/>
              </a:ext>
            </a:extLst>
          </p:cNvPr>
          <p:cNvSpPr>
            <a:spLocks noGrp="1"/>
          </p:cNvSpPr>
          <p:nvPr>
            <p:ph type="sldNum" sz="quarter" idx="12"/>
          </p:nvPr>
        </p:nvSpPr>
        <p:spPr/>
        <p:txBody>
          <a:bodyPr/>
          <a:lstStyle/>
          <a:p>
            <a:fld id="{7D7B6C64-D91D-462E-A9B0-7DFA17FD287A}" type="slidenum">
              <a:rPr lang="en-IN" smtClean="0"/>
              <a:t>‹#›</a:t>
            </a:fld>
            <a:endParaRPr lang="en-IN"/>
          </a:p>
        </p:txBody>
      </p:sp>
    </p:spTree>
    <p:extLst>
      <p:ext uri="{BB962C8B-B14F-4D97-AF65-F5344CB8AC3E}">
        <p14:creationId xmlns:p14="http://schemas.microsoft.com/office/powerpoint/2010/main" val="1756134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17C9D-97DB-EC90-C078-F89625211B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74B8D4B-CEFB-DE42-45AD-E3F4939FB7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D66DB2E-098B-A9CE-22B8-073B86825E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A2A73-427F-E780-611B-93895853A5AF}"/>
              </a:ext>
            </a:extLst>
          </p:cNvPr>
          <p:cNvSpPr>
            <a:spLocks noGrp="1"/>
          </p:cNvSpPr>
          <p:nvPr>
            <p:ph type="dt" sz="half" idx="10"/>
          </p:nvPr>
        </p:nvSpPr>
        <p:spPr/>
        <p:txBody>
          <a:bodyPr/>
          <a:lstStyle/>
          <a:p>
            <a:fld id="{CF2857AF-B52C-4694-98C0-D076C6259329}" type="datetimeFigureOut">
              <a:rPr lang="en-IN" smtClean="0"/>
              <a:t>06-06-2024</a:t>
            </a:fld>
            <a:endParaRPr lang="en-IN"/>
          </a:p>
        </p:txBody>
      </p:sp>
      <p:sp>
        <p:nvSpPr>
          <p:cNvPr id="6" name="Footer Placeholder 5">
            <a:extLst>
              <a:ext uri="{FF2B5EF4-FFF2-40B4-BE49-F238E27FC236}">
                <a16:creationId xmlns:a16="http://schemas.microsoft.com/office/drawing/2014/main" id="{576D8EF1-DAF5-EB71-9AD2-2044D28BB8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9A24A6-D3D2-7597-0E1F-31504ABA6ECD}"/>
              </a:ext>
            </a:extLst>
          </p:cNvPr>
          <p:cNvSpPr>
            <a:spLocks noGrp="1"/>
          </p:cNvSpPr>
          <p:nvPr>
            <p:ph type="sldNum" sz="quarter" idx="12"/>
          </p:nvPr>
        </p:nvSpPr>
        <p:spPr/>
        <p:txBody>
          <a:bodyPr/>
          <a:lstStyle/>
          <a:p>
            <a:fld id="{7D7B6C64-D91D-462E-A9B0-7DFA17FD287A}" type="slidenum">
              <a:rPr lang="en-IN" smtClean="0"/>
              <a:t>‹#›</a:t>
            </a:fld>
            <a:endParaRPr lang="en-IN"/>
          </a:p>
        </p:txBody>
      </p:sp>
    </p:spTree>
    <p:extLst>
      <p:ext uri="{BB962C8B-B14F-4D97-AF65-F5344CB8AC3E}">
        <p14:creationId xmlns:p14="http://schemas.microsoft.com/office/powerpoint/2010/main" val="2081993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A8FB-F2A6-6070-C49E-9FA308798D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241DE7-0679-D68F-7915-419D58A391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425A95-6254-E61D-2E5D-D1CA58269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7A51FA-7AF4-BA0F-DE3F-8E1EF937D035}"/>
              </a:ext>
            </a:extLst>
          </p:cNvPr>
          <p:cNvSpPr>
            <a:spLocks noGrp="1"/>
          </p:cNvSpPr>
          <p:nvPr>
            <p:ph type="dt" sz="half" idx="10"/>
          </p:nvPr>
        </p:nvSpPr>
        <p:spPr/>
        <p:txBody>
          <a:bodyPr/>
          <a:lstStyle/>
          <a:p>
            <a:fld id="{CF2857AF-B52C-4694-98C0-D076C6259329}" type="datetimeFigureOut">
              <a:rPr lang="en-IN" smtClean="0"/>
              <a:t>06-06-2024</a:t>
            </a:fld>
            <a:endParaRPr lang="en-IN"/>
          </a:p>
        </p:txBody>
      </p:sp>
      <p:sp>
        <p:nvSpPr>
          <p:cNvPr id="6" name="Footer Placeholder 5">
            <a:extLst>
              <a:ext uri="{FF2B5EF4-FFF2-40B4-BE49-F238E27FC236}">
                <a16:creationId xmlns:a16="http://schemas.microsoft.com/office/drawing/2014/main" id="{D53B3695-AA4D-7CCF-03F2-9CB5F68D8D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5B20E8-8FCC-8917-7C6E-08E0F81D3AEA}"/>
              </a:ext>
            </a:extLst>
          </p:cNvPr>
          <p:cNvSpPr>
            <a:spLocks noGrp="1"/>
          </p:cNvSpPr>
          <p:nvPr>
            <p:ph type="sldNum" sz="quarter" idx="12"/>
          </p:nvPr>
        </p:nvSpPr>
        <p:spPr/>
        <p:txBody>
          <a:bodyPr/>
          <a:lstStyle/>
          <a:p>
            <a:fld id="{7D7B6C64-D91D-462E-A9B0-7DFA17FD287A}" type="slidenum">
              <a:rPr lang="en-IN" smtClean="0"/>
              <a:t>‹#›</a:t>
            </a:fld>
            <a:endParaRPr lang="en-IN"/>
          </a:p>
        </p:txBody>
      </p:sp>
    </p:spTree>
    <p:extLst>
      <p:ext uri="{BB962C8B-B14F-4D97-AF65-F5344CB8AC3E}">
        <p14:creationId xmlns:p14="http://schemas.microsoft.com/office/powerpoint/2010/main" val="34400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D5D179-8A90-21C9-DF97-E85E0C594A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13BA00-3765-9D43-E7B9-74CE4CBBA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59620C-F643-B25A-55B3-9FA700DEF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2857AF-B52C-4694-98C0-D076C6259329}" type="datetimeFigureOut">
              <a:rPr lang="en-IN" smtClean="0"/>
              <a:t>06-06-2024</a:t>
            </a:fld>
            <a:endParaRPr lang="en-IN"/>
          </a:p>
        </p:txBody>
      </p:sp>
      <p:sp>
        <p:nvSpPr>
          <p:cNvPr id="5" name="Footer Placeholder 4">
            <a:extLst>
              <a:ext uri="{FF2B5EF4-FFF2-40B4-BE49-F238E27FC236}">
                <a16:creationId xmlns:a16="http://schemas.microsoft.com/office/drawing/2014/main" id="{C29FEBF3-125F-D6D3-2F05-4EACE1BFDC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936DD46-236D-E3EB-9D3F-BC3A07FE6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7B6C64-D91D-462E-A9B0-7DFA17FD287A}" type="slidenum">
              <a:rPr lang="en-IN" smtClean="0"/>
              <a:t>‹#›</a:t>
            </a:fld>
            <a:endParaRPr lang="en-IN"/>
          </a:p>
        </p:txBody>
      </p:sp>
    </p:spTree>
    <p:extLst>
      <p:ext uri="{BB962C8B-B14F-4D97-AF65-F5344CB8AC3E}">
        <p14:creationId xmlns:p14="http://schemas.microsoft.com/office/powerpoint/2010/main" val="3218050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cbi.nlm.nih.gov/pmc/articles/PMC5291593/" TargetMode="External"/><Relationship Id="rId2" Type="http://schemas.openxmlformats.org/officeDocument/2006/relationships/hyperlink" Target="https://www.who.int/health-topics/hospital-managemen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81001"/>
            <a:ext cx="9144000" cy="1317625"/>
          </a:xfrm>
        </p:spPr>
        <p:txBody>
          <a:bodyPr>
            <a:normAutofit fontScale="90000"/>
          </a:bodyPr>
          <a:lstStyle/>
          <a:p>
            <a:r>
              <a:rPr lang="en-US" dirty="0"/>
              <a:t> </a:t>
            </a:r>
            <a:br>
              <a:rPr lang="en-US" dirty="0"/>
            </a:br>
            <a:r>
              <a:rPr lang="en-US" dirty="0"/>
              <a:t> </a:t>
            </a:r>
            <a:br>
              <a:rPr lang="en-US" dirty="0"/>
            </a:br>
            <a:r>
              <a:rPr lang="en-US" dirty="0"/>
              <a:t> </a:t>
            </a:r>
            <a:br>
              <a:rPr lang="en-US" dirty="0"/>
            </a:br>
            <a:r>
              <a:rPr lang="en-US" dirty="0"/>
              <a:t>  </a:t>
            </a:r>
            <a:br>
              <a:rPr lang="en-US" dirty="0"/>
            </a:br>
            <a:r>
              <a:rPr lang="en-US" dirty="0"/>
              <a:t> </a:t>
            </a:r>
            <a:br>
              <a:rPr lang="en-US" dirty="0"/>
            </a:br>
            <a:r>
              <a:rPr lang="en-US" dirty="0"/>
              <a:t> </a:t>
            </a:r>
            <a:br>
              <a:rPr lang="en-US" dirty="0"/>
            </a:br>
            <a:r>
              <a:rPr lang="en-US" dirty="0"/>
              <a:t> </a:t>
            </a:r>
            <a:br>
              <a:rPr lang="en-US" dirty="0"/>
            </a:br>
            <a:r>
              <a:rPr lang="en-US" dirty="0"/>
              <a:t> </a:t>
            </a:r>
            <a:br>
              <a:rPr lang="en-US" dirty="0"/>
            </a:br>
            <a:r>
              <a:rPr lang="en-US" dirty="0"/>
              <a:t> </a:t>
            </a:r>
            <a:br>
              <a:rPr lang="en-US" dirty="0"/>
            </a:br>
            <a:br>
              <a:rPr lang="en-US" dirty="0"/>
            </a:br>
            <a:r>
              <a:rPr lang="en-US" dirty="0"/>
              <a:t> </a:t>
            </a:r>
            <a:br>
              <a:rPr lang="en-US" dirty="0"/>
            </a:br>
            <a:endParaRPr lang="en-US" dirty="0"/>
          </a:p>
        </p:txBody>
      </p:sp>
      <p:sp>
        <p:nvSpPr>
          <p:cNvPr id="5" name="TextBox 4"/>
          <p:cNvSpPr txBox="1"/>
          <p:nvPr/>
        </p:nvSpPr>
        <p:spPr>
          <a:xfrm>
            <a:off x="3023754" y="2438401"/>
            <a:ext cx="6501246" cy="3323987"/>
          </a:xfrm>
          <a:prstGeom prst="rect">
            <a:avLst/>
          </a:prstGeom>
          <a:noFill/>
        </p:spPr>
        <p:txBody>
          <a:bodyPr wrap="square" rtlCol="0">
            <a:spAutoFit/>
          </a:bodyPr>
          <a:lstStyle/>
          <a:p>
            <a:pPr algn="ctr"/>
            <a:r>
              <a:rPr lang="en-US" sz="3200" b="1" dirty="0"/>
              <a:t>PROJECT REVIEW</a:t>
            </a:r>
            <a:endParaRPr lang="en-US" sz="3200" dirty="0"/>
          </a:p>
          <a:p>
            <a:pPr algn="ctr"/>
            <a:r>
              <a:rPr lang="en-US" sz="3200" dirty="0"/>
              <a:t>In The Subject Of</a:t>
            </a:r>
          </a:p>
          <a:p>
            <a:pPr algn="ctr"/>
            <a:r>
              <a:rPr lang="en-US" sz="3200" b="1" u="sng" dirty="0">
                <a:solidFill>
                  <a:srgbClr val="EF640F"/>
                </a:solidFill>
              </a:rPr>
              <a:t>Software Development</a:t>
            </a:r>
            <a:r>
              <a:rPr lang="en-US" sz="3200" i="1" dirty="0">
                <a:solidFill>
                  <a:srgbClr val="EF640F"/>
                </a:solidFill>
              </a:rPr>
              <a:t> </a:t>
            </a:r>
            <a:endParaRPr lang="en-US" sz="3200" dirty="0">
              <a:solidFill>
                <a:srgbClr val="EF640F"/>
              </a:solidFill>
            </a:endParaRPr>
          </a:p>
          <a:p>
            <a:pPr algn="ctr"/>
            <a:r>
              <a:rPr lang="en-US" sz="3200" i="1" dirty="0"/>
              <a:t>Submitted by</a:t>
            </a:r>
          </a:p>
          <a:p>
            <a:pPr algn="ctr"/>
            <a:endParaRPr lang="en-US" sz="3200" i="1" dirty="0"/>
          </a:p>
          <a:p>
            <a:pPr algn="ctr"/>
            <a:endParaRPr lang="en-US" sz="3200" dirty="0"/>
          </a:p>
          <a:p>
            <a:endParaRPr lang="en-US" dirty="0"/>
          </a:p>
        </p:txBody>
      </p:sp>
      <p:sp>
        <p:nvSpPr>
          <p:cNvPr id="6" name="TextBox 5"/>
          <p:cNvSpPr txBox="1"/>
          <p:nvPr/>
        </p:nvSpPr>
        <p:spPr>
          <a:xfrm>
            <a:off x="1752601" y="4630342"/>
            <a:ext cx="8839199" cy="1846659"/>
          </a:xfrm>
          <a:prstGeom prst="rect">
            <a:avLst/>
          </a:prstGeom>
          <a:noFill/>
        </p:spPr>
        <p:txBody>
          <a:bodyPr wrap="square" rtlCol="0">
            <a:spAutoFit/>
          </a:bodyPr>
          <a:lstStyle/>
          <a:p>
            <a:pPr algn="ctr"/>
            <a:r>
              <a:rPr lang="en-US" sz="2400" b="1" dirty="0" err="1"/>
              <a:t>Shital</a:t>
            </a:r>
            <a:r>
              <a:rPr lang="en-US" sz="2400" b="1" dirty="0"/>
              <a:t> </a:t>
            </a:r>
            <a:r>
              <a:rPr lang="en-US" sz="2400" b="1" dirty="0" err="1"/>
              <a:t>Bajirao</a:t>
            </a:r>
            <a:r>
              <a:rPr lang="en-US" sz="2400" b="1" dirty="0"/>
              <a:t> </a:t>
            </a:r>
            <a:r>
              <a:rPr lang="en-US" sz="2400" b="1" dirty="0" err="1"/>
              <a:t>Hiray</a:t>
            </a:r>
            <a:endParaRPr lang="en-US" sz="2400" dirty="0"/>
          </a:p>
          <a:p>
            <a:pPr algn="ctr"/>
            <a:endParaRPr lang="en-US" sz="2400" dirty="0"/>
          </a:p>
          <a:p>
            <a:pPr algn="ctr"/>
            <a:r>
              <a:rPr lang="en-US" sz="2400" b="1" dirty="0"/>
              <a:t>Seat no: 196</a:t>
            </a:r>
            <a:endParaRPr lang="en-US" sz="2400" dirty="0"/>
          </a:p>
          <a:p>
            <a:pPr algn="ctr"/>
            <a:endParaRPr lang="en-US" sz="2400" b="1" dirty="0"/>
          </a:p>
          <a:p>
            <a:endParaRPr lang="en-US" dirty="0"/>
          </a:p>
        </p:txBody>
      </p:sp>
      <p:pic>
        <p:nvPicPr>
          <p:cNvPr id="7" name="Picture 6" descr="Colorful circles with letters in different colors&#10;&#10;Description automatically generated">
            <a:extLst>
              <a:ext uri="{FF2B5EF4-FFF2-40B4-BE49-F238E27FC236}">
                <a16:creationId xmlns:a16="http://schemas.microsoft.com/office/drawing/2014/main" id="{565DB559-BBF1-9AEF-599C-E69B7324E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3040"/>
            <a:ext cx="9144000" cy="2405361"/>
          </a:xfrm>
          <a:prstGeom prst="rect">
            <a:avLst/>
          </a:prstGeom>
        </p:spPr>
      </p:pic>
      <p:sp>
        <p:nvSpPr>
          <p:cNvPr id="10" name="TextBox 9">
            <a:extLst>
              <a:ext uri="{FF2B5EF4-FFF2-40B4-BE49-F238E27FC236}">
                <a16:creationId xmlns:a16="http://schemas.microsoft.com/office/drawing/2014/main" id="{A0FC2790-CF97-4722-5CF3-825D9739AA35}"/>
              </a:ext>
            </a:extLst>
          </p:cNvPr>
          <p:cNvSpPr txBox="1"/>
          <p:nvPr/>
        </p:nvSpPr>
        <p:spPr>
          <a:xfrm>
            <a:off x="2701030" y="5842337"/>
            <a:ext cx="8693544" cy="800219"/>
          </a:xfrm>
          <a:prstGeom prst="rect">
            <a:avLst/>
          </a:prstGeom>
          <a:noFill/>
        </p:spPr>
        <p:txBody>
          <a:bodyPr wrap="square" rtlCol="0">
            <a:spAutoFit/>
          </a:bodyPr>
          <a:lstStyle/>
          <a:p>
            <a:r>
              <a:rPr lang="en-US" sz="2800" b="1" dirty="0">
                <a:solidFill>
                  <a:srgbClr val="FF0000"/>
                </a:solidFill>
              </a:rPr>
              <a:t>Under The Guidance of Dr. R.L. Pagar Sir</a:t>
            </a:r>
            <a:endParaRPr lang="en-US" sz="2800" dirty="0">
              <a:solidFill>
                <a:srgbClr val="FF0000"/>
              </a:solidFill>
            </a:endParaRPr>
          </a:p>
          <a:p>
            <a:endParaRPr lang="en-IN" dirty="0"/>
          </a:p>
        </p:txBody>
      </p:sp>
      <p:sp>
        <p:nvSpPr>
          <p:cNvPr id="11" name="TextBox 10">
            <a:extLst>
              <a:ext uri="{FF2B5EF4-FFF2-40B4-BE49-F238E27FC236}">
                <a16:creationId xmlns:a16="http://schemas.microsoft.com/office/drawing/2014/main" id="{DFB340B9-6F4B-27D7-366C-F6D4A49143E2}"/>
              </a:ext>
            </a:extLst>
          </p:cNvPr>
          <p:cNvSpPr txBox="1"/>
          <p:nvPr/>
        </p:nvSpPr>
        <p:spPr>
          <a:xfrm>
            <a:off x="5104321" y="6424850"/>
            <a:ext cx="1943481" cy="400110"/>
          </a:xfrm>
          <a:prstGeom prst="rect">
            <a:avLst/>
          </a:prstGeom>
          <a:noFill/>
        </p:spPr>
        <p:txBody>
          <a:bodyPr wrap="none" rtlCol="0">
            <a:spAutoFit/>
          </a:bodyPr>
          <a:lstStyle/>
          <a:p>
            <a:pPr algn="ctr"/>
            <a:r>
              <a:rPr lang="en-US" sz="2000" dirty="0">
                <a:solidFill>
                  <a:srgbClr val="FF0000"/>
                </a:solidFill>
              </a:rPr>
              <a:t>Year 2023-2024</a:t>
            </a:r>
            <a:endParaRPr lang="en-IN" sz="2000" dirty="0">
              <a:solidFill>
                <a:srgbClr val="FF0000"/>
              </a:solidFill>
            </a:endParaRPr>
          </a:p>
        </p:txBody>
      </p:sp>
    </p:spTree>
    <p:extLst>
      <p:ext uri="{BB962C8B-B14F-4D97-AF65-F5344CB8AC3E}">
        <p14:creationId xmlns:p14="http://schemas.microsoft.com/office/powerpoint/2010/main" val="11463234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987C-C6C5-80A8-B8F2-6E939A27BD8D}"/>
              </a:ext>
            </a:extLst>
          </p:cNvPr>
          <p:cNvSpPr>
            <a:spLocks noGrp="1"/>
          </p:cNvSpPr>
          <p:nvPr>
            <p:ph type="title"/>
          </p:nvPr>
        </p:nvSpPr>
        <p:spPr>
          <a:xfrm>
            <a:off x="0" y="-195313"/>
            <a:ext cx="10515600" cy="1325563"/>
          </a:xfrm>
        </p:spPr>
        <p:txBody>
          <a:bodyPr/>
          <a:lstStyle/>
          <a:p>
            <a:r>
              <a:rPr lang="en-US" dirty="0"/>
              <a:t>ER Diagram:</a:t>
            </a:r>
            <a:endParaRPr lang="en-IN" dirty="0"/>
          </a:p>
        </p:txBody>
      </p:sp>
      <p:pic>
        <p:nvPicPr>
          <p:cNvPr id="4" name="Content Placeholder 3">
            <a:extLst>
              <a:ext uri="{FF2B5EF4-FFF2-40B4-BE49-F238E27FC236}">
                <a16:creationId xmlns:a16="http://schemas.microsoft.com/office/drawing/2014/main" id="{79EF906B-9746-4B0A-1CDB-F194CA31396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658" y="904566"/>
            <a:ext cx="12192000" cy="6027175"/>
          </a:xfrm>
          <a:prstGeom prst="rect">
            <a:avLst/>
          </a:prstGeom>
          <a:noFill/>
          <a:ln>
            <a:noFill/>
          </a:ln>
        </p:spPr>
      </p:pic>
    </p:spTree>
    <p:extLst>
      <p:ext uri="{BB962C8B-B14F-4D97-AF65-F5344CB8AC3E}">
        <p14:creationId xmlns:p14="http://schemas.microsoft.com/office/powerpoint/2010/main" val="1436200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A7E67-6A32-B12A-D994-774DD79474ED}"/>
              </a:ext>
            </a:extLst>
          </p:cNvPr>
          <p:cNvSpPr>
            <a:spLocks noGrp="1"/>
          </p:cNvSpPr>
          <p:nvPr>
            <p:ph type="title"/>
          </p:nvPr>
        </p:nvSpPr>
        <p:spPr/>
        <p:txBody>
          <a:bodyPr/>
          <a:lstStyle/>
          <a:p>
            <a:r>
              <a:rPr lang="en-US" dirty="0"/>
              <a:t>Use Case Diagram:</a:t>
            </a:r>
            <a:endParaRPr lang="en-IN" dirty="0"/>
          </a:p>
        </p:txBody>
      </p:sp>
      <p:pic>
        <p:nvPicPr>
          <p:cNvPr id="4" name="Content Placeholder 3">
            <a:extLst>
              <a:ext uri="{FF2B5EF4-FFF2-40B4-BE49-F238E27FC236}">
                <a16:creationId xmlns:a16="http://schemas.microsoft.com/office/drawing/2014/main" id="{C9FD9B78-CE48-5F59-4C31-2EA62F6738D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284" y="1690689"/>
            <a:ext cx="10924821" cy="4859396"/>
          </a:xfrm>
          <a:prstGeom prst="rect">
            <a:avLst/>
          </a:prstGeom>
          <a:noFill/>
          <a:ln>
            <a:noFill/>
          </a:ln>
        </p:spPr>
      </p:pic>
    </p:spTree>
    <p:extLst>
      <p:ext uri="{BB962C8B-B14F-4D97-AF65-F5344CB8AC3E}">
        <p14:creationId xmlns:p14="http://schemas.microsoft.com/office/powerpoint/2010/main" val="583481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2818-29B3-ACA6-FE8C-FE4457EBDC63}"/>
              </a:ext>
            </a:extLst>
          </p:cNvPr>
          <p:cNvSpPr>
            <a:spLocks noGrp="1"/>
          </p:cNvSpPr>
          <p:nvPr>
            <p:ph type="title"/>
          </p:nvPr>
        </p:nvSpPr>
        <p:spPr>
          <a:xfrm>
            <a:off x="0" y="-59283"/>
            <a:ext cx="10515600" cy="873740"/>
          </a:xfrm>
        </p:spPr>
        <p:txBody>
          <a:bodyPr/>
          <a:lstStyle/>
          <a:p>
            <a:r>
              <a:rPr lang="en-US" dirty="0"/>
              <a:t>Activity Diagram:</a:t>
            </a: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730F5FDA-59AA-E932-AF65-EF7928D2DBD7}"/>
              </a:ext>
            </a:extLst>
          </p:cNvPr>
          <p:cNvPicPr>
            <a:picLocks noGrp="1" noChangeAspect="1"/>
          </p:cNvPicPr>
          <p:nvPr>
            <p:ph idx="1"/>
          </p:nvPr>
        </p:nvPicPr>
        <p:blipFill>
          <a:blip r:embed="rId2"/>
          <a:stretch>
            <a:fillRect/>
          </a:stretch>
        </p:blipFill>
        <p:spPr>
          <a:xfrm>
            <a:off x="0" y="814457"/>
            <a:ext cx="12191999" cy="6043542"/>
          </a:xfrm>
          <a:prstGeom prst="rect">
            <a:avLst/>
          </a:prstGeom>
        </p:spPr>
      </p:pic>
    </p:spTree>
    <p:extLst>
      <p:ext uri="{BB962C8B-B14F-4D97-AF65-F5344CB8AC3E}">
        <p14:creationId xmlns:p14="http://schemas.microsoft.com/office/powerpoint/2010/main" val="974664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7978A-5C77-6CB0-FFA9-25950C263CAE}"/>
              </a:ext>
            </a:extLst>
          </p:cNvPr>
          <p:cNvSpPr>
            <a:spLocks noGrp="1"/>
          </p:cNvSpPr>
          <p:nvPr>
            <p:ph type="title"/>
          </p:nvPr>
        </p:nvSpPr>
        <p:spPr/>
        <p:txBody>
          <a:bodyPr/>
          <a:lstStyle/>
          <a:p>
            <a:r>
              <a:rPr lang="en-US" dirty="0"/>
              <a:t>Sequence Diagram:</a:t>
            </a:r>
            <a:endParaRPr lang="en-IN" dirty="0"/>
          </a:p>
        </p:txBody>
      </p:sp>
      <p:pic>
        <p:nvPicPr>
          <p:cNvPr id="5" name="Content Placeholder 4">
            <a:extLst>
              <a:ext uri="{FF2B5EF4-FFF2-40B4-BE49-F238E27FC236}">
                <a16:creationId xmlns:a16="http://schemas.microsoft.com/office/drawing/2014/main" id="{C7271BF2-24F2-ADB5-4A51-857488C12233}"/>
              </a:ext>
            </a:extLst>
          </p:cNvPr>
          <p:cNvPicPr>
            <a:picLocks noGrp="1" noChangeAspect="1"/>
          </p:cNvPicPr>
          <p:nvPr>
            <p:ph idx="1"/>
          </p:nvPr>
        </p:nvPicPr>
        <p:blipFill>
          <a:blip r:embed="rId2"/>
          <a:stretch>
            <a:fillRect/>
          </a:stretch>
        </p:blipFill>
        <p:spPr>
          <a:xfrm>
            <a:off x="412955" y="1268361"/>
            <a:ext cx="11051458" cy="5486400"/>
          </a:xfrm>
          <a:prstGeom prst="rect">
            <a:avLst/>
          </a:prstGeom>
        </p:spPr>
      </p:pic>
    </p:spTree>
    <p:extLst>
      <p:ext uri="{BB962C8B-B14F-4D97-AF65-F5344CB8AC3E}">
        <p14:creationId xmlns:p14="http://schemas.microsoft.com/office/powerpoint/2010/main" val="2725840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87CE0-5203-B973-5223-122166F26F48}"/>
              </a:ext>
            </a:extLst>
          </p:cNvPr>
          <p:cNvSpPr>
            <a:spLocks noGrp="1"/>
          </p:cNvSpPr>
          <p:nvPr>
            <p:ph type="title"/>
          </p:nvPr>
        </p:nvSpPr>
        <p:spPr>
          <a:xfrm>
            <a:off x="838200" y="365126"/>
            <a:ext cx="10515600" cy="824578"/>
          </a:xfrm>
        </p:spPr>
        <p:txBody>
          <a:bodyPr/>
          <a:lstStyle/>
          <a:p>
            <a:r>
              <a:rPr lang="en-US" dirty="0"/>
              <a:t>Component Diagram:</a:t>
            </a:r>
            <a:endParaRPr lang="en-IN" dirty="0"/>
          </a:p>
        </p:txBody>
      </p:sp>
      <p:pic>
        <p:nvPicPr>
          <p:cNvPr id="4" name="Content Placeholder 3">
            <a:extLst>
              <a:ext uri="{FF2B5EF4-FFF2-40B4-BE49-F238E27FC236}">
                <a16:creationId xmlns:a16="http://schemas.microsoft.com/office/drawing/2014/main" id="{9F0D9194-C0F4-CA16-4BBB-E3B0BF83123A}"/>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0" y="1027617"/>
            <a:ext cx="12192000" cy="5707480"/>
          </a:xfrm>
          <a:prstGeom prst="rect">
            <a:avLst/>
          </a:prstGeom>
        </p:spPr>
      </p:pic>
    </p:spTree>
    <p:extLst>
      <p:ext uri="{BB962C8B-B14F-4D97-AF65-F5344CB8AC3E}">
        <p14:creationId xmlns:p14="http://schemas.microsoft.com/office/powerpoint/2010/main" val="258302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0D4EE-DF16-28C8-E593-F76654F0EB74}"/>
              </a:ext>
            </a:extLst>
          </p:cNvPr>
          <p:cNvSpPr>
            <a:spLocks noGrp="1"/>
          </p:cNvSpPr>
          <p:nvPr>
            <p:ph type="title"/>
          </p:nvPr>
        </p:nvSpPr>
        <p:spPr/>
        <p:txBody>
          <a:bodyPr/>
          <a:lstStyle/>
          <a:p>
            <a:r>
              <a:rPr lang="en-US" dirty="0"/>
              <a:t>Deployment Diagram:</a:t>
            </a:r>
            <a:endParaRPr lang="en-IN" dirty="0"/>
          </a:p>
        </p:txBody>
      </p:sp>
      <p:pic>
        <p:nvPicPr>
          <p:cNvPr id="4" name="Content Placeholder 3" descr="A diagram of a computer&#10;&#10;Description automatically generated">
            <a:extLst>
              <a:ext uri="{FF2B5EF4-FFF2-40B4-BE49-F238E27FC236}">
                <a16:creationId xmlns:a16="http://schemas.microsoft.com/office/drawing/2014/main" id="{45183126-2D7E-DA5C-3A63-E73AC81CA82E}"/>
              </a:ext>
            </a:extLst>
          </p:cNvPr>
          <p:cNvPicPr>
            <a:picLocks noGrp="1" noChangeAspect="1"/>
          </p:cNvPicPr>
          <p:nvPr>
            <p:ph idx="1"/>
          </p:nvPr>
        </p:nvPicPr>
        <p:blipFill>
          <a:blip r:embed="rId2"/>
          <a:stretch>
            <a:fillRect/>
          </a:stretch>
        </p:blipFill>
        <p:spPr>
          <a:xfrm>
            <a:off x="363793" y="1396181"/>
            <a:ext cx="11307097" cy="5427198"/>
          </a:xfrm>
          <a:prstGeom prst="rect">
            <a:avLst/>
          </a:prstGeom>
        </p:spPr>
      </p:pic>
    </p:spTree>
    <p:extLst>
      <p:ext uri="{BB962C8B-B14F-4D97-AF65-F5344CB8AC3E}">
        <p14:creationId xmlns:p14="http://schemas.microsoft.com/office/powerpoint/2010/main" val="988077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84786-44F1-2844-E95A-564B9ABEC6E0}"/>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Database Design(Table)</a:t>
            </a:r>
          </a:p>
        </p:txBody>
      </p:sp>
      <p:sp>
        <p:nvSpPr>
          <p:cNvPr id="3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5C31B67D-2FF9-80DD-CE8A-E649B2B5E149}"/>
              </a:ext>
            </a:extLst>
          </p:cNvPr>
          <p:cNvSpPr>
            <a:spLocks noChangeArrowheads="1"/>
          </p:cNvSpPr>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tabLst>
                <a:tab pos="2057400" algn="l"/>
                <a:tab pos="2971800" algn="ctr"/>
              </a:tabLst>
              <a:defRPr>
                <a:solidFill>
                  <a:schemeClr val="tx1"/>
                </a:solidFill>
                <a:latin typeface="Arial" panose="020B0604020202020204" pitchFamily="34" charset="0"/>
              </a:defRPr>
            </a:lvl1pPr>
            <a:lvl2pPr eaLnBrk="0" fontAlgn="base" hangingPunct="0">
              <a:spcBef>
                <a:spcPct val="0"/>
              </a:spcBef>
              <a:spcAft>
                <a:spcPct val="0"/>
              </a:spcAft>
              <a:tabLst>
                <a:tab pos="2057400" algn="l"/>
                <a:tab pos="2971800" algn="ctr"/>
              </a:tabLst>
              <a:defRPr>
                <a:solidFill>
                  <a:schemeClr val="tx1"/>
                </a:solidFill>
                <a:latin typeface="Arial" panose="020B0604020202020204" pitchFamily="34" charset="0"/>
              </a:defRPr>
            </a:lvl2pPr>
            <a:lvl3pPr eaLnBrk="0" fontAlgn="base" hangingPunct="0">
              <a:spcBef>
                <a:spcPct val="0"/>
              </a:spcBef>
              <a:spcAft>
                <a:spcPct val="0"/>
              </a:spcAft>
              <a:tabLst>
                <a:tab pos="2057400" algn="l"/>
                <a:tab pos="2971800" algn="ctr"/>
              </a:tabLst>
              <a:defRPr>
                <a:solidFill>
                  <a:schemeClr val="tx1"/>
                </a:solidFill>
                <a:latin typeface="Arial" panose="020B0604020202020204" pitchFamily="34" charset="0"/>
              </a:defRPr>
            </a:lvl3pPr>
            <a:lvl4pPr eaLnBrk="0" fontAlgn="base" hangingPunct="0">
              <a:spcBef>
                <a:spcPct val="0"/>
              </a:spcBef>
              <a:spcAft>
                <a:spcPct val="0"/>
              </a:spcAft>
              <a:tabLst>
                <a:tab pos="2057400" algn="l"/>
                <a:tab pos="2971800" algn="ctr"/>
              </a:tabLst>
              <a:defRPr>
                <a:solidFill>
                  <a:schemeClr val="tx1"/>
                </a:solidFill>
                <a:latin typeface="Arial" panose="020B0604020202020204" pitchFamily="34" charset="0"/>
              </a:defRPr>
            </a:lvl4pPr>
            <a:lvl5pPr eaLnBrk="0" fontAlgn="base" hangingPunct="0">
              <a:spcBef>
                <a:spcPct val="0"/>
              </a:spcBef>
              <a:spcAft>
                <a:spcPct val="0"/>
              </a:spcAft>
              <a:tabLst>
                <a:tab pos="2057400" algn="l"/>
                <a:tab pos="2971800" algn="ctr"/>
              </a:tabLst>
              <a:defRPr>
                <a:solidFill>
                  <a:schemeClr val="tx1"/>
                </a:solidFill>
                <a:latin typeface="Arial" panose="020B0604020202020204" pitchFamily="34" charset="0"/>
              </a:defRPr>
            </a:lvl5pPr>
            <a:lvl6pPr eaLnBrk="0" fontAlgn="base" hangingPunct="0">
              <a:spcBef>
                <a:spcPct val="0"/>
              </a:spcBef>
              <a:spcAft>
                <a:spcPct val="0"/>
              </a:spcAft>
              <a:tabLst>
                <a:tab pos="2057400" algn="l"/>
                <a:tab pos="2971800" algn="ctr"/>
              </a:tabLst>
              <a:defRPr>
                <a:solidFill>
                  <a:schemeClr val="tx1"/>
                </a:solidFill>
                <a:latin typeface="Arial" panose="020B0604020202020204" pitchFamily="34" charset="0"/>
              </a:defRPr>
            </a:lvl6pPr>
            <a:lvl7pPr eaLnBrk="0" fontAlgn="base" hangingPunct="0">
              <a:spcBef>
                <a:spcPct val="0"/>
              </a:spcBef>
              <a:spcAft>
                <a:spcPct val="0"/>
              </a:spcAft>
              <a:tabLst>
                <a:tab pos="2057400" algn="l"/>
                <a:tab pos="2971800" algn="ctr"/>
              </a:tabLst>
              <a:defRPr>
                <a:solidFill>
                  <a:schemeClr val="tx1"/>
                </a:solidFill>
                <a:latin typeface="Arial" panose="020B0604020202020204" pitchFamily="34" charset="0"/>
              </a:defRPr>
            </a:lvl7pPr>
            <a:lvl8pPr eaLnBrk="0" fontAlgn="base" hangingPunct="0">
              <a:spcBef>
                <a:spcPct val="0"/>
              </a:spcBef>
              <a:spcAft>
                <a:spcPct val="0"/>
              </a:spcAft>
              <a:tabLst>
                <a:tab pos="2057400" algn="l"/>
                <a:tab pos="2971800" algn="ctr"/>
              </a:tabLst>
              <a:defRPr>
                <a:solidFill>
                  <a:schemeClr val="tx1"/>
                </a:solidFill>
                <a:latin typeface="Arial" panose="020B0604020202020204" pitchFamily="34" charset="0"/>
              </a:defRPr>
            </a:lvl8pPr>
            <a:lvl9pPr eaLnBrk="0" fontAlgn="base" hangingPunct="0">
              <a:spcBef>
                <a:spcPct val="0"/>
              </a:spcBef>
              <a:spcAft>
                <a:spcPct val="0"/>
              </a:spcAft>
              <a:tabLst>
                <a:tab pos="2057400" algn="l"/>
                <a:tab pos="2971800" algn="ctr"/>
              </a:tabLs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tab pos="2057400" algn="l"/>
                <a:tab pos="2971800" algn="ctr"/>
              </a:tabLst>
            </a:pPr>
            <a:r>
              <a:rPr kumimoji="0" lang="en-US" altLang="en-US" sz="2200" b="0" i="0" u="none" strike="noStrike" cap="none" normalizeH="0" baseline="0">
                <a:ln>
                  <a:noFill/>
                </a:ln>
                <a:effectLst/>
                <a:latin typeface="+mn-lt"/>
              </a:rPr>
              <a:t>Table Name: User</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tab pos="2057400" algn="l"/>
                <a:tab pos="2971800" algn="ctr"/>
              </a:tabLst>
            </a:pPr>
            <a:endParaRPr kumimoji="0" lang="en-US" altLang="en-US" sz="2200" b="0" i="0" u="none" strike="noStrike" cap="none" normalizeH="0" baseline="0">
              <a:ln>
                <a:noFill/>
              </a:ln>
              <a:effectLst/>
              <a:latin typeface="+mn-lt"/>
            </a:endParaRPr>
          </a:p>
        </p:txBody>
      </p:sp>
      <p:graphicFrame>
        <p:nvGraphicFramePr>
          <p:cNvPr id="4" name="Content Placeholder 3">
            <a:extLst>
              <a:ext uri="{FF2B5EF4-FFF2-40B4-BE49-F238E27FC236}">
                <a16:creationId xmlns:a16="http://schemas.microsoft.com/office/drawing/2014/main" id="{368DC342-387F-B7B8-0A74-46E0E8534886}"/>
              </a:ext>
            </a:extLst>
          </p:cNvPr>
          <p:cNvGraphicFramePr>
            <a:graphicFrameLocks noGrp="1"/>
          </p:cNvGraphicFramePr>
          <p:nvPr>
            <p:ph idx="1"/>
            <p:extLst>
              <p:ext uri="{D42A27DB-BD31-4B8C-83A1-F6EECF244321}">
                <p14:modId xmlns:p14="http://schemas.microsoft.com/office/powerpoint/2010/main" val="3888820337"/>
              </p:ext>
            </p:extLst>
          </p:nvPr>
        </p:nvGraphicFramePr>
        <p:xfrm>
          <a:off x="6099048" y="1843390"/>
          <a:ext cx="5458969" cy="3171224"/>
        </p:xfrm>
        <a:graphic>
          <a:graphicData uri="http://schemas.openxmlformats.org/drawingml/2006/table">
            <a:tbl>
              <a:tblPr firstRow="1" bandRow="1">
                <a:tableStyleId>{5C22544A-7EE6-4342-B048-85BDC9FD1C3A}</a:tableStyleId>
              </a:tblPr>
              <a:tblGrid>
                <a:gridCol w="1361961">
                  <a:extLst>
                    <a:ext uri="{9D8B030D-6E8A-4147-A177-3AD203B41FA5}">
                      <a16:colId xmlns:a16="http://schemas.microsoft.com/office/drawing/2014/main" val="2002993788"/>
                    </a:ext>
                  </a:extLst>
                </a:gridCol>
                <a:gridCol w="1335350">
                  <a:extLst>
                    <a:ext uri="{9D8B030D-6E8A-4147-A177-3AD203B41FA5}">
                      <a16:colId xmlns:a16="http://schemas.microsoft.com/office/drawing/2014/main" val="3148130982"/>
                    </a:ext>
                  </a:extLst>
                </a:gridCol>
                <a:gridCol w="2761658">
                  <a:extLst>
                    <a:ext uri="{9D8B030D-6E8A-4147-A177-3AD203B41FA5}">
                      <a16:colId xmlns:a16="http://schemas.microsoft.com/office/drawing/2014/main" val="1926124615"/>
                    </a:ext>
                  </a:extLst>
                </a:gridCol>
              </a:tblGrid>
              <a:tr h="792806">
                <a:tc>
                  <a:txBody>
                    <a:bodyPr/>
                    <a:lstStyle/>
                    <a:p>
                      <a:pPr marL="91440">
                        <a:lnSpc>
                          <a:spcPct val="150000"/>
                        </a:lnSpc>
                        <a:tabLst>
                          <a:tab pos="2057400" algn="l"/>
                          <a:tab pos="2971800" algn="ctr"/>
                        </a:tabLst>
                      </a:pPr>
                      <a:r>
                        <a:rPr lang="en-IN" sz="1700">
                          <a:effectLst/>
                        </a:rPr>
                        <a:t>Field</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tc>
                  <a:txBody>
                    <a:bodyPr/>
                    <a:lstStyle/>
                    <a:p>
                      <a:pPr marL="434340">
                        <a:lnSpc>
                          <a:spcPct val="150000"/>
                        </a:lnSpc>
                        <a:tabLst>
                          <a:tab pos="2057400" algn="l"/>
                          <a:tab pos="2971800" algn="ctr"/>
                        </a:tabLst>
                      </a:pPr>
                      <a:r>
                        <a:rPr lang="en-IN" sz="1700">
                          <a:effectLst/>
                        </a:rPr>
                        <a:t>Data Type</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tc>
                  <a:txBody>
                    <a:bodyPr/>
                    <a:lstStyle/>
                    <a:p>
                      <a:pPr marL="1127760">
                        <a:lnSpc>
                          <a:spcPct val="150000"/>
                        </a:lnSpc>
                        <a:tabLst>
                          <a:tab pos="2057400" algn="l"/>
                          <a:tab pos="2971800" algn="ctr"/>
                        </a:tabLst>
                      </a:pPr>
                      <a:r>
                        <a:rPr lang="en-IN" sz="1700">
                          <a:effectLst/>
                        </a:rPr>
                        <a:t>Description</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extLst>
                  <a:ext uri="{0D108BD9-81ED-4DB2-BD59-A6C34878D82A}">
                    <a16:rowId xmlns:a16="http://schemas.microsoft.com/office/drawing/2014/main" val="2392908957"/>
                  </a:ext>
                </a:extLst>
              </a:tr>
              <a:tr h="792806">
                <a:tc>
                  <a:txBody>
                    <a:bodyPr/>
                    <a:lstStyle/>
                    <a:p>
                      <a:pPr>
                        <a:lnSpc>
                          <a:spcPct val="150000"/>
                        </a:lnSpc>
                        <a:tabLst>
                          <a:tab pos="2057400" algn="l"/>
                          <a:tab pos="2971800" algn="ctr"/>
                        </a:tabLst>
                      </a:pPr>
                      <a:r>
                        <a:rPr lang="en-IN" sz="1700">
                          <a:effectLst/>
                        </a:rPr>
                        <a:t>User_ID</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tc>
                  <a:txBody>
                    <a:bodyPr/>
                    <a:lstStyle/>
                    <a:p>
                      <a:pPr>
                        <a:lnSpc>
                          <a:spcPct val="150000"/>
                        </a:lnSpc>
                        <a:tabLst>
                          <a:tab pos="2057400" algn="l"/>
                          <a:tab pos="2971800" algn="ctr"/>
                        </a:tabLst>
                      </a:pPr>
                      <a:r>
                        <a:rPr lang="en-IN" sz="1700">
                          <a:effectLst/>
                        </a:rPr>
                        <a:t>INTEGER</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tc>
                  <a:txBody>
                    <a:bodyPr/>
                    <a:lstStyle/>
                    <a:p>
                      <a:pPr>
                        <a:lnSpc>
                          <a:spcPct val="150000"/>
                        </a:lnSpc>
                        <a:tabLst>
                          <a:tab pos="2057400" algn="l"/>
                          <a:tab pos="2971800" algn="ctr"/>
                        </a:tabLst>
                      </a:pPr>
                      <a:r>
                        <a:rPr lang="en-IN" sz="1700">
                          <a:effectLst/>
                        </a:rPr>
                        <a:t>Unique identifier for each user</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extLst>
                  <a:ext uri="{0D108BD9-81ED-4DB2-BD59-A6C34878D82A}">
                    <a16:rowId xmlns:a16="http://schemas.microsoft.com/office/drawing/2014/main" val="1315600125"/>
                  </a:ext>
                </a:extLst>
              </a:tr>
              <a:tr h="792806">
                <a:tc>
                  <a:txBody>
                    <a:bodyPr/>
                    <a:lstStyle/>
                    <a:p>
                      <a:pPr>
                        <a:lnSpc>
                          <a:spcPct val="150000"/>
                        </a:lnSpc>
                        <a:tabLst>
                          <a:tab pos="2057400" algn="l"/>
                          <a:tab pos="2971800" algn="ctr"/>
                        </a:tabLst>
                      </a:pPr>
                      <a:r>
                        <a:rPr lang="en-IN" sz="1700">
                          <a:effectLst/>
                        </a:rPr>
                        <a:t>Username</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tc>
                  <a:txBody>
                    <a:bodyPr/>
                    <a:lstStyle/>
                    <a:p>
                      <a:pPr>
                        <a:lnSpc>
                          <a:spcPct val="150000"/>
                        </a:lnSpc>
                        <a:tabLst>
                          <a:tab pos="2057400" algn="l"/>
                          <a:tab pos="2971800" algn="ctr"/>
                        </a:tabLst>
                      </a:pPr>
                      <a:r>
                        <a:rPr lang="en-IN" sz="1700">
                          <a:effectLst/>
                        </a:rPr>
                        <a:t>TEXT</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tc>
                  <a:txBody>
                    <a:bodyPr/>
                    <a:lstStyle/>
                    <a:p>
                      <a:pPr>
                        <a:lnSpc>
                          <a:spcPct val="150000"/>
                        </a:lnSpc>
                        <a:tabLst>
                          <a:tab pos="2057400" algn="l"/>
                          <a:tab pos="2971800" algn="ctr"/>
                        </a:tabLst>
                      </a:pPr>
                      <a:r>
                        <a:rPr lang="en-IN" sz="1700">
                          <a:effectLst/>
                        </a:rPr>
                        <a:t>Username for user authentication</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extLst>
                  <a:ext uri="{0D108BD9-81ED-4DB2-BD59-A6C34878D82A}">
                    <a16:rowId xmlns:a16="http://schemas.microsoft.com/office/drawing/2014/main" val="1849426711"/>
                  </a:ext>
                </a:extLst>
              </a:tr>
              <a:tr h="792806">
                <a:tc>
                  <a:txBody>
                    <a:bodyPr/>
                    <a:lstStyle/>
                    <a:p>
                      <a:pPr>
                        <a:lnSpc>
                          <a:spcPct val="150000"/>
                        </a:lnSpc>
                        <a:tabLst>
                          <a:tab pos="2057400" algn="l"/>
                          <a:tab pos="2971800" algn="ctr"/>
                        </a:tabLst>
                      </a:pPr>
                      <a:r>
                        <a:rPr lang="en-IN" sz="1700">
                          <a:effectLst/>
                        </a:rPr>
                        <a:t>Password</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tc>
                  <a:txBody>
                    <a:bodyPr/>
                    <a:lstStyle/>
                    <a:p>
                      <a:pPr>
                        <a:lnSpc>
                          <a:spcPct val="150000"/>
                        </a:lnSpc>
                        <a:tabLst>
                          <a:tab pos="2057400" algn="l"/>
                          <a:tab pos="2971800" algn="ctr"/>
                        </a:tabLst>
                      </a:pPr>
                      <a:r>
                        <a:rPr lang="en-IN" sz="1700">
                          <a:effectLst/>
                        </a:rPr>
                        <a:t>TEXT</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tc>
                  <a:txBody>
                    <a:bodyPr/>
                    <a:lstStyle/>
                    <a:p>
                      <a:pPr>
                        <a:lnSpc>
                          <a:spcPct val="150000"/>
                        </a:lnSpc>
                        <a:tabLst>
                          <a:tab pos="2057400" algn="l"/>
                          <a:tab pos="2971800" algn="ctr"/>
                        </a:tabLst>
                      </a:pPr>
                      <a:r>
                        <a:rPr lang="en-IN" sz="1700">
                          <a:effectLst/>
                        </a:rPr>
                        <a:t>Password for user authentication</a:t>
                      </a:r>
                      <a:endParaRPr lang="en-IN" sz="1700">
                        <a:effectLst/>
                        <a:latin typeface="Times New Roman" panose="02020603050405020304" pitchFamily="18" charset="0"/>
                        <a:ea typeface="Times New Roman" panose="02020603050405020304" pitchFamily="18" charset="0"/>
                        <a:cs typeface="Mangal" panose="02040503050203030202" pitchFamily="18" charset="0"/>
                      </a:endParaRPr>
                    </a:p>
                  </a:txBody>
                  <a:tcPr marL="100514" marR="100514" marT="0" marB="0"/>
                </a:tc>
                <a:extLst>
                  <a:ext uri="{0D108BD9-81ED-4DB2-BD59-A6C34878D82A}">
                    <a16:rowId xmlns:a16="http://schemas.microsoft.com/office/drawing/2014/main" val="1609803692"/>
                  </a:ext>
                </a:extLst>
              </a:tr>
            </a:tbl>
          </a:graphicData>
        </a:graphic>
      </p:graphicFrame>
    </p:spTree>
    <p:extLst>
      <p:ext uri="{BB962C8B-B14F-4D97-AF65-F5344CB8AC3E}">
        <p14:creationId xmlns:p14="http://schemas.microsoft.com/office/powerpoint/2010/main" val="2301215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DACDC50-3814-27CD-A0E9-15FB31C52563}"/>
              </a:ext>
            </a:extLst>
          </p:cNvPr>
          <p:cNvSpPr>
            <a:spLocks noGrp="1"/>
          </p:cNvSpPr>
          <p:nvPr>
            <p:ph type="title"/>
          </p:nvPr>
        </p:nvSpPr>
        <p:spPr>
          <a:xfrm>
            <a:off x="1137034" y="609600"/>
            <a:ext cx="4784796" cy="1330840"/>
          </a:xfrm>
        </p:spPr>
        <p:txBody>
          <a:bodyPr>
            <a:normAutofit/>
          </a:bodyPr>
          <a:lstStyle/>
          <a:p>
            <a:r>
              <a:rPr lang="en-US"/>
              <a:t>Interface Design(I/O Screens)</a:t>
            </a:r>
            <a:endParaRPr lang="en-IN" dirty="0"/>
          </a:p>
        </p:txBody>
      </p:sp>
      <p:sp>
        <p:nvSpPr>
          <p:cNvPr id="3" name="Content Placeholder 2">
            <a:extLst>
              <a:ext uri="{FF2B5EF4-FFF2-40B4-BE49-F238E27FC236}">
                <a16:creationId xmlns:a16="http://schemas.microsoft.com/office/drawing/2014/main" id="{5AF7A6EF-8395-1173-60E2-F64B00E38B81}"/>
              </a:ext>
            </a:extLst>
          </p:cNvPr>
          <p:cNvSpPr>
            <a:spLocks noGrp="1"/>
          </p:cNvSpPr>
          <p:nvPr>
            <p:ph idx="1"/>
          </p:nvPr>
        </p:nvSpPr>
        <p:spPr>
          <a:xfrm>
            <a:off x="1137034" y="2194102"/>
            <a:ext cx="4438036" cy="3908585"/>
          </a:xfrm>
        </p:spPr>
        <p:txBody>
          <a:bodyPr>
            <a:normAutofit/>
          </a:bodyPr>
          <a:lstStyle/>
          <a:p>
            <a:r>
              <a:rPr lang="en-US" sz="2000"/>
              <a:t>Front page: </a:t>
            </a:r>
            <a:endParaRPr lang="en-IN" sz="2000"/>
          </a:p>
        </p:txBody>
      </p:sp>
      <p:pic>
        <p:nvPicPr>
          <p:cNvPr id="4" name="Picture 3">
            <a:extLst>
              <a:ext uri="{FF2B5EF4-FFF2-40B4-BE49-F238E27FC236}">
                <a16:creationId xmlns:a16="http://schemas.microsoft.com/office/drawing/2014/main" id="{FBE0398D-BE49-F725-74F1-F6C7FE9E49B8}"/>
              </a:ext>
            </a:extLst>
          </p:cNvPr>
          <p:cNvPicPr>
            <a:picLocks noChangeAspect="1"/>
          </p:cNvPicPr>
          <p:nvPr/>
        </p:nvPicPr>
        <p:blipFill>
          <a:blip r:embed="rId2"/>
          <a:stretch>
            <a:fillRect/>
          </a:stretch>
        </p:blipFill>
        <p:spPr>
          <a:xfrm>
            <a:off x="7043728" y="717012"/>
            <a:ext cx="4411414" cy="5446191"/>
          </a:xfrm>
          <a:prstGeom prst="rect">
            <a:avLst/>
          </a:prstGeom>
        </p:spPr>
      </p:pic>
    </p:spTree>
    <p:extLst>
      <p:ext uri="{BB962C8B-B14F-4D97-AF65-F5344CB8AC3E}">
        <p14:creationId xmlns:p14="http://schemas.microsoft.com/office/powerpoint/2010/main" val="3788449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DA87E2-9D1D-ABA7-C933-107C0118CBDA}"/>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Login Page:</a:t>
            </a:r>
          </a:p>
        </p:txBody>
      </p:sp>
      <p:pic>
        <p:nvPicPr>
          <p:cNvPr id="4" name="Content Placeholder 3" descr="A screen shot of a phone&#10;&#10;Description automatically generated">
            <a:extLst>
              <a:ext uri="{FF2B5EF4-FFF2-40B4-BE49-F238E27FC236}">
                <a16:creationId xmlns:a16="http://schemas.microsoft.com/office/drawing/2014/main" id="{BB4D303D-B0D7-60E2-AF86-63F79279599B}"/>
              </a:ext>
            </a:extLst>
          </p:cNvPr>
          <p:cNvPicPr>
            <a:picLocks noGrp="1" noChangeAspect="1"/>
          </p:cNvPicPr>
          <p:nvPr>
            <p:ph idx="1"/>
          </p:nvPr>
        </p:nvPicPr>
        <p:blipFill>
          <a:blip r:embed="rId2"/>
          <a:stretch>
            <a:fillRect/>
          </a:stretch>
        </p:blipFill>
        <p:spPr>
          <a:xfrm>
            <a:off x="7190675" y="578738"/>
            <a:ext cx="3118801" cy="5670549"/>
          </a:xfrm>
          <a:prstGeom prst="rect">
            <a:avLst/>
          </a:prstGeom>
        </p:spPr>
      </p:pic>
    </p:spTree>
    <p:extLst>
      <p:ext uri="{BB962C8B-B14F-4D97-AF65-F5344CB8AC3E}">
        <p14:creationId xmlns:p14="http://schemas.microsoft.com/office/powerpoint/2010/main" val="1714448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A80571-83BF-F210-62B6-C36CABCBBA2E}"/>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Registration Page:</a:t>
            </a:r>
          </a:p>
        </p:txBody>
      </p:sp>
      <p:pic>
        <p:nvPicPr>
          <p:cNvPr id="4" name="Content Placeholder 3" descr="A screen shot of a phone&#10;&#10;Description automatically generated">
            <a:extLst>
              <a:ext uri="{FF2B5EF4-FFF2-40B4-BE49-F238E27FC236}">
                <a16:creationId xmlns:a16="http://schemas.microsoft.com/office/drawing/2014/main" id="{ACA2E269-CAF4-684C-8111-D610458591DE}"/>
              </a:ext>
            </a:extLst>
          </p:cNvPr>
          <p:cNvPicPr>
            <a:picLocks noGrp="1" noChangeAspect="1"/>
          </p:cNvPicPr>
          <p:nvPr>
            <p:ph idx="1"/>
          </p:nvPr>
        </p:nvPicPr>
        <p:blipFill>
          <a:blip r:embed="rId2"/>
          <a:stretch>
            <a:fillRect/>
          </a:stretch>
        </p:blipFill>
        <p:spPr>
          <a:xfrm>
            <a:off x="6389916" y="108154"/>
            <a:ext cx="4828690" cy="6749845"/>
          </a:xfrm>
          <a:prstGeom prst="rect">
            <a:avLst/>
          </a:prstGeom>
        </p:spPr>
      </p:pic>
    </p:spTree>
    <p:extLst>
      <p:ext uri="{BB962C8B-B14F-4D97-AF65-F5344CB8AC3E}">
        <p14:creationId xmlns:p14="http://schemas.microsoft.com/office/powerpoint/2010/main" val="316123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600200"/>
          </a:xfrm>
        </p:spPr>
        <p:txBody>
          <a:bodyPr>
            <a:normAutofit fontScale="90000"/>
          </a:bodyPr>
          <a:lstStyle/>
          <a:p>
            <a:pPr algn="ctr"/>
            <a:r>
              <a:rPr lang="en-US" b="1" dirty="0">
                <a:latin typeface="Arial Black" panose="020B0A04020102020204" pitchFamily="34" charset="0"/>
              </a:rPr>
              <a:t>Title of the project</a:t>
            </a:r>
            <a:br>
              <a:rPr lang="en-US" sz="6600" b="1" dirty="0"/>
            </a:br>
            <a:endParaRPr lang="en-US" sz="6600" b="1" dirty="0"/>
          </a:p>
        </p:txBody>
      </p:sp>
      <p:sp>
        <p:nvSpPr>
          <p:cNvPr id="3" name="Content Placeholder 2"/>
          <p:cNvSpPr>
            <a:spLocks noGrp="1"/>
          </p:cNvSpPr>
          <p:nvPr>
            <p:ph sz="quarter" idx="1"/>
          </p:nvPr>
        </p:nvSpPr>
        <p:spPr>
          <a:xfrm>
            <a:off x="2057400" y="1676401"/>
            <a:ext cx="8229600" cy="4525963"/>
          </a:xfrm>
        </p:spPr>
        <p:txBody>
          <a:bodyPr>
            <a:normAutofit/>
          </a:bodyPr>
          <a:lstStyle/>
          <a:p>
            <a:pPr marL="0" indent="0" algn="ctr">
              <a:buNone/>
            </a:pPr>
            <a:r>
              <a:rPr lang="en-US" sz="5400" b="1" dirty="0">
                <a:solidFill>
                  <a:srgbClr val="EF640F"/>
                </a:solidFill>
                <a:latin typeface="Arial Black" panose="020B0A04020102020204" pitchFamily="34" charset="0"/>
              </a:rPr>
              <a:t>“</a:t>
            </a:r>
            <a:r>
              <a:rPr lang="en-US" sz="5400" dirty="0">
                <a:solidFill>
                  <a:srgbClr val="EF640F"/>
                </a:solidFill>
                <a:latin typeface="Arial Black" panose="020B0A04020102020204" pitchFamily="34" charset="0"/>
              </a:rPr>
              <a:t>SHREE SIDDHIVINAYAK HOSPITAL APP</a:t>
            </a:r>
            <a:r>
              <a:rPr lang="en-US" sz="5400" b="1" dirty="0">
                <a:solidFill>
                  <a:srgbClr val="EF640F"/>
                </a:solidFill>
                <a:latin typeface="Arial Black" panose="020B0A04020102020204" pitchFamily="34" charset="0"/>
              </a:rPr>
              <a:t>”</a:t>
            </a:r>
          </a:p>
          <a:p>
            <a:pPr algn="ctr"/>
            <a:endParaRPr lang="en-US" sz="5400" dirty="0"/>
          </a:p>
        </p:txBody>
      </p:sp>
    </p:spTree>
    <p:extLst>
      <p:ext uri="{BB962C8B-B14F-4D97-AF65-F5344CB8AC3E}">
        <p14:creationId xmlns:p14="http://schemas.microsoft.com/office/powerpoint/2010/main" val="162774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C7A155-5391-0F4F-A0CB-E8310D2B6D90}"/>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Home Page:</a:t>
            </a:r>
          </a:p>
        </p:txBody>
      </p:sp>
      <p:pic>
        <p:nvPicPr>
          <p:cNvPr id="4" name="Content Placeholder 3" descr="A screen shot of a cell phone&#10;&#10;Description automatically generated">
            <a:extLst>
              <a:ext uri="{FF2B5EF4-FFF2-40B4-BE49-F238E27FC236}">
                <a16:creationId xmlns:a16="http://schemas.microsoft.com/office/drawing/2014/main" id="{E04FBFE8-0B05-91A9-949F-A0F360B995E0}"/>
              </a:ext>
            </a:extLst>
          </p:cNvPr>
          <p:cNvPicPr>
            <a:picLocks noGrp="1" noChangeAspect="1"/>
          </p:cNvPicPr>
          <p:nvPr>
            <p:ph idx="1"/>
          </p:nvPr>
        </p:nvPicPr>
        <p:blipFill>
          <a:blip r:embed="rId2"/>
          <a:stretch>
            <a:fillRect/>
          </a:stretch>
        </p:blipFill>
        <p:spPr>
          <a:xfrm>
            <a:off x="6389916" y="285135"/>
            <a:ext cx="4759865" cy="6410633"/>
          </a:xfrm>
          <a:prstGeom prst="rect">
            <a:avLst/>
          </a:prstGeom>
        </p:spPr>
      </p:pic>
    </p:spTree>
    <p:extLst>
      <p:ext uri="{BB962C8B-B14F-4D97-AF65-F5344CB8AC3E}">
        <p14:creationId xmlns:p14="http://schemas.microsoft.com/office/powerpoint/2010/main" val="2351690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8A7FC8-76B5-377C-8B46-275D04004990}"/>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Lab Test Page</a:t>
            </a:r>
          </a:p>
        </p:txBody>
      </p:sp>
      <p:pic>
        <p:nvPicPr>
          <p:cNvPr id="4" name="Content Placeholder 3" descr="A screenshot of a cell phone&#10;&#10;Description automatically generated">
            <a:extLst>
              <a:ext uri="{FF2B5EF4-FFF2-40B4-BE49-F238E27FC236}">
                <a16:creationId xmlns:a16="http://schemas.microsoft.com/office/drawing/2014/main" id="{8B3FB263-011D-C796-0CDE-8EAC74C2D16D}"/>
              </a:ext>
            </a:extLst>
          </p:cNvPr>
          <p:cNvPicPr>
            <a:picLocks noGrp="1" noChangeAspect="1"/>
          </p:cNvPicPr>
          <p:nvPr>
            <p:ph idx="1"/>
          </p:nvPr>
        </p:nvPicPr>
        <p:blipFill>
          <a:blip r:embed="rId2"/>
          <a:stretch>
            <a:fillRect/>
          </a:stretch>
        </p:blipFill>
        <p:spPr>
          <a:xfrm>
            <a:off x="6243484" y="206478"/>
            <a:ext cx="4945626" cy="6538452"/>
          </a:xfrm>
          <a:prstGeom prst="rect">
            <a:avLst/>
          </a:prstGeom>
        </p:spPr>
      </p:pic>
    </p:spTree>
    <p:extLst>
      <p:ext uri="{BB962C8B-B14F-4D97-AF65-F5344CB8AC3E}">
        <p14:creationId xmlns:p14="http://schemas.microsoft.com/office/powerpoint/2010/main" val="2186907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87B53E-C67F-F59B-0E75-43E0677B8B6E}"/>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Find Doctor Page</a:t>
            </a:r>
          </a:p>
        </p:txBody>
      </p:sp>
      <p:pic>
        <p:nvPicPr>
          <p:cNvPr id="4" name="Content Placeholder 3" descr="A screenshot of a cell phone&#10;&#10;Description automatically generated">
            <a:extLst>
              <a:ext uri="{FF2B5EF4-FFF2-40B4-BE49-F238E27FC236}">
                <a16:creationId xmlns:a16="http://schemas.microsoft.com/office/drawing/2014/main" id="{9D2C6801-B885-CBE0-B3AC-3F34E6E1092B}"/>
              </a:ext>
            </a:extLst>
          </p:cNvPr>
          <p:cNvPicPr>
            <a:picLocks noGrp="1" noChangeAspect="1"/>
          </p:cNvPicPr>
          <p:nvPr>
            <p:ph idx="1"/>
          </p:nvPr>
        </p:nvPicPr>
        <p:blipFill>
          <a:blip r:embed="rId2"/>
          <a:stretch>
            <a:fillRect/>
          </a:stretch>
        </p:blipFill>
        <p:spPr>
          <a:xfrm>
            <a:off x="6389916" y="176982"/>
            <a:ext cx="5028675" cy="6681018"/>
          </a:xfrm>
          <a:prstGeom prst="rect">
            <a:avLst/>
          </a:prstGeom>
        </p:spPr>
      </p:pic>
    </p:spTree>
    <p:extLst>
      <p:ext uri="{BB962C8B-B14F-4D97-AF65-F5344CB8AC3E}">
        <p14:creationId xmlns:p14="http://schemas.microsoft.com/office/powerpoint/2010/main" val="2607914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4BF352-934C-2030-3130-DC1BAA7E05EC}"/>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Health Articles</a:t>
            </a:r>
          </a:p>
        </p:txBody>
      </p:sp>
      <p:pic>
        <p:nvPicPr>
          <p:cNvPr id="4" name="Content Placeholder 3" descr="A screenshot of a cell phone&#10;&#10;Description automatically generated">
            <a:extLst>
              <a:ext uri="{FF2B5EF4-FFF2-40B4-BE49-F238E27FC236}">
                <a16:creationId xmlns:a16="http://schemas.microsoft.com/office/drawing/2014/main" id="{FC3C4D34-2C88-D1DD-2AF8-1E753EB081F5}"/>
              </a:ext>
            </a:extLst>
          </p:cNvPr>
          <p:cNvPicPr>
            <a:picLocks noGrp="1" noChangeAspect="1"/>
          </p:cNvPicPr>
          <p:nvPr>
            <p:ph idx="1"/>
          </p:nvPr>
        </p:nvPicPr>
        <p:blipFill>
          <a:blip r:embed="rId2"/>
          <a:stretch>
            <a:fillRect/>
          </a:stretch>
        </p:blipFill>
        <p:spPr>
          <a:xfrm>
            <a:off x="7289909" y="578738"/>
            <a:ext cx="4489136" cy="5670549"/>
          </a:xfrm>
          <a:prstGeom prst="rect">
            <a:avLst/>
          </a:prstGeom>
        </p:spPr>
      </p:pic>
    </p:spTree>
    <p:extLst>
      <p:ext uri="{BB962C8B-B14F-4D97-AF65-F5344CB8AC3E}">
        <p14:creationId xmlns:p14="http://schemas.microsoft.com/office/powerpoint/2010/main" val="952516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B14C0B-1F3B-44E4-0721-7D1F739F0731}"/>
              </a:ext>
            </a:extLst>
          </p:cNvPr>
          <p:cNvSpPr>
            <a:spLocks noGrp="1"/>
          </p:cNvSpPr>
          <p:nvPr>
            <p:ph type="title"/>
          </p:nvPr>
        </p:nvSpPr>
        <p:spPr>
          <a:xfrm>
            <a:off x="838200" y="1336390"/>
            <a:ext cx="6155988" cy="1182927"/>
          </a:xfrm>
        </p:spPr>
        <p:txBody>
          <a:bodyPr anchor="b">
            <a:normAutofit/>
          </a:bodyPr>
          <a:lstStyle/>
          <a:p>
            <a:r>
              <a:rPr lang="en-US" sz="5600"/>
              <a:t>Report Generation</a:t>
            </a:r>
            <a:endParaRPr lang="en-IN" sz="5600"/>
          </a:p>
        </p:txBody>
      </p:sp>
      <p:cxnSp>
        <p:nvCxnSpPr>
          <p:cNvPr id="20" name="Straight Connector 1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E66332-BFE4-A3F2-5C4A-F1CE49861CAC}"/>
              </a:ext>
            </a:extLst>
          </p:cNvPr>
          <p:cNvSpPr>
            <a:spLocks noGrp="1"/>
          </p:cNvSpPr>
          <p:nvPr>
            <p:ph idx="1"/>
          </p:nvPr>
        </p:nvSpPr>
        <p:spPr>
          <a:xfrm>
            <a:off x="803776" y="2829330"/>
            <a:ext cx="6190412" cy="3344459"/>
          </a:xfrm>
        </p:spPr>
        <p:txBody>
          <a:bodyPr anchor="t">
            <a:normAutofit/>
          </a:bodyPr>
          <a:lstStyle/>
          <a:p>
            <a:r>
              <a:rPr lang="en-US" sz="2000">
                <a:solidFill>
                  <a:schemeClr val="tx1">
                    <a:alpha val="80000"/>
                  </a:schemeClr>
                </a:solidFill>
              </a:rPr>
              <a:t>Appointment Booking Page</a:t>
            </a:r>
          </a:p>
          <a:p>
            <a:endParaRPr lang="en-IN" sz="2000">
              <a:solidFill>
                <a:schemeClr val="tx1">
                  <a:alpha val="80000"/>
                </a:schemeClr>
              </a:solidFill>
            </a:endParaRPr>
          </a:p>
        </p:txBody>
      </p:sp>
      <p:pic>
        <p:nvPicPr>
          <p:cNvPr id="4" name="Picture 3" descr="A screen shot of a phone&#10;&#10;Description automatically generated">
            <a:extLst>
              <a:ext uri="{FF2B5EF4-FFF2-40B4-BE49-F238E27FC236}">
                <a16:creationId xmlns:a16="http://schemas.microsoft.com/office/drawing/2014/main" id="{E5C974BD-1229-A18E-8F47-B9BC42F53851}"/>
              </a:ext>
            </a:extLst>
          </p:cNvPr>
          <p:cNvPicPr>
            <a:picLocks noChangeAspect="1"/>
          </p:cNvPicPr>
          <p:nvPr/>
        </p:nvPicPr>
        <p:blipFill>
          <a:blip r:embed="rId2"/>
          <a:stretch>
            <a:fillRect/>
          </a:stretch>
        </p:blipFill>
        <p:spPr>
          <a:xfrm>
            <a:off x="7472516" y="209005"/>
            <a:ext cx="4326193" cy="6874050"/>
          </a:xfrm>
          <a:prstGeom prst="rect">
            <a:avLst/>
          </a:prstGeom>
        </p:spPr>
      </p:pic>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221055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4A2CDF-02AA-4799-61C9-8F8FEC7A5F21}"/>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Lab Page Details</a:t>
            </a:r>
          </a:p>
        </p:txBody>
      </p:sp>
      <p:pic>
        <p:nvPicPr>
          <p:cNvPr id="4" name="Content Placeholder 3" descr="A close-up of a cell phone&#10;&#10;Description automatically generated">
            <a:extLst>
              <a:ext uri="{FF2B5EF4-FFF2-40B4-BE49-F238E27FC236}">
                <a16:creationId xmlns:a16="http://schemas.microsoft.com/office/drawing/2014/main" id="{6B9B3A08-B1C4-6D11-6066-6DF9468207F0}"/>
              </a:ext>
            </a:extLst>
          </p:cNvPr>
          <p:cNvPicPr>
            <a:picLocks noGrp="1" noChangeAspect="1"/>
          </p:cNvPicPr>
          <p:nvPr>
            <p:ph idx="1"/>
          </p:nvPr>
        </p:nvPicPr>
        <p:blipFill>
          <a:blip r:embed="rId2"/>
          <a:stretch>
            <a:fillRect/>
          </a:stretch>
        </p:blipFill>
        <p:spPr>
          <a:xfrm>
            <a:off x="6575494" y="313267"/>
            <a:ext cx="4249822" cy="6451327"/>
          </a:xfrm>
          <a:prstGeom prst="rect">
            <a:avLst/>
          </a:prstGeom>
        </p:spPr>
      </p:pic>
    </p:spTree>
    <p:extLst>
      <p:ext uri="{BB962C8B-B14F-4D97-AF65-F5344CB8AC3E}">
        <p14:creationId xmlns:p14="http://schemas.microsoft.com/office/powerpoint/2010/main" val="4205069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06C2-C974-4AF5-1A5C-262B5F0B1163}"/>
              </a:ext>
            </a:extLst>
          </p:cNvPr>
          <p:cNvSpPr>
            <a:spLocks noGrp="1"/>
          </p:cNvSpPr>
          <p:nvPr>
            <p:ph type="title"/>
          </p:nvPr>
        </p:nvSpPr>
        <p:spPr/>
        <p:txBody>
          <a:bodyPr/>
          <a:lstStyle/>
          <a:p>
            <a:r>
              <a:rPr lang="en-US" dirty="0"/>
              <a:t>Health Articles Details</a:t>
            </a:r>
            <a:endParaRPr lang="en-IN" dirty="0"/>
          </a:p>
        </p:txBody>
      </p:sp>
      <p:pic>
        <p:nvPicPr>
          <p:cNvPr id="4" name="Content Placeholder 3" descr="A close-up of a cell phone&#10;&#10;Description automatically generated">
            <a:extLst>
              <a:ext uri="{FF2B5EF4-FFF2-40B4-BE49-F238E27FC236}">
                <a16:creationId xmlns:a16="http://schemas.microsoft.com/office/drawing/2014/main" id="{1F86B78D-4700-A154-013E-84D6B6AFAE4B}"/>
              </a:ext>
            </a:extLst>
          </p:cNvPr>
          <p:cNvPicPr>
            <a:picLocks noGrp="1" noChangeAspect="1"/>
          </p:cNvPicPr>
          <p:nvPr>
            <p:ph idx="1"/>
          </p:nvPr>
        </p:nvPicPr>
        <p:blipFill>
          <a:blip r:embed="rId2"/>
          <a:stretch>
            <a:fillRect/>
          </a:stretch>
        </p:blipFill>
        <p:spPr>
          <a:xfrm>
            <a:off x="6526647" y="285670"/>
            <a:ext cx="4298669" cy="6286659"/>
          </a:xfrm>
          <a:prstGeom prst="rect">
            <a:avLst/>
          </a:prstGeom>
        </p:spPr>
      </p:pic>
    </p:spTree>
    <p:extLst>
      <p:ext uri="{BB962C8B-B14F-4D97-AF65-F5344CB8AC3E}">
        <p14:creationId xmlns:p14="http://schemas.microsoft.com/office/powerpoint/2010/main" val="3721268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D96C3D-600F-3EBA-1EBC-26761231C04E}"/>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Order Details Page</a:t>
            </a:r>
          </a:p>
        </p:txBody>
      </p:sp>
      <p:pic>
        <p:nvPicPr>
          <p:cNvPr id="4" name="Content Placeholder 3">
            <a:extLst>
              <a:ext uri="{FF2B5EF4-FFF2-40B4-BE49-F238E27FC236}">
                <a16:creationId xmlns:a16="http://schemas.microsoft.com/office/drawing/2014/main" id="{00FCBE36-3FEE-16A9-19A6-6F12278EE1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302477" y="176981"/>
            <a:ext cx="6951407" cy="6567948"/>
          </a:xfrm>
          <a:prstGeom prst="rect">
            <a:avLst/>
          </a:prstGeom>
          <a:noFill/>
        </p:spPr>
      </p:pic>
    </p:spTree>
    <p:extLst>
      <p:ext uri="{BB962C8B-B14F-4D97-AF65-F5344CB8AC3E}">
        <p14:creationId xmlns:p14="http://schemas.microsoft.com/office/powerpoint/2010/main" val="153292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9DB7-8F1C-0855-913D-90D33813B769}"/>
              </a:ext>
            </a:extLst>
          </p:cNvPr>
          <p:cNvSpPr>
            <a:spLocks noGrp="1"/>
          </p:cNvSpPr>
          <p:nvPr>
            <p:ph type="title"/>
          </p:nvPr>
        </p:nvSpPr>
        <p:spPr>
          <a:xfrm>
            <a:off x="838200" y="365126"/>
            <a:ext cx="10515600" cy="972062"/>
          </a:xfrm>
        </p:spPr>
        <p:txBody>
          <a:bodyPr>
            <a:normAutofit fontScale="90000"/>
          </a:bodyPr>
          <a:lstStyle/>
          <a:p>
            <a:r>
              <a:rPr lang="en-US" dirty="0"/>
              <a:t>Conclusion</a:t>
            </a:r>
            <a:br>
              <a:rPr lang="en-US" dirty="0"/>
            </a:br>
            <a:endParaRPr lang="en-IN" dirty="0"/>
          </a:p>
        </p:txBody>
      </p:sp>
      <p:sp>
        <p:nvSpPr>
          <p:cNvPr id="3" name="Content Placeholder 2">
            <a:extLst>
              <a:ext uri="{FF2B5EF4-FFF2-40B4-BE49-F238E27FC236}">
                <a16:creationId xmlns:a16="http://schemas.microsoft.com/office/drawing/2014/main" id="{2AEDA103-61CB-CA27-ABE4-966DAEEEF4A8}"/>
              </a:ext>
            </a:extLst>
          </p:cNvPr>
          <p:cNvSpPr>
            <a:spLocks noGrp="1"/>
          </p:cNvSpPr>
          <p:nvPr>
            <p:ph idx="1"/>
          </p:nvPr>
        </p:nvSpPr>
        <p:spPr>
          <a:xfrm>
            <a:off x="838200" y="963560"/>
            <a:ext cx="10515600" cy="5529313"/>
          </a:xfrm>
        </p:spPr>
        <p:txBody>
          <a:bodyPr>
            <a:normAutofit fontScale="55000" lnSpcReduction="20000"/>
          </a:bodyPr>
          <a:lstStyle/>
          <a:p>
            <a:r>
              <a:rPr lang="en-US" dirty="0"/>
              <a:t>1.</a:t>
            </a:r>
            <a:r>
              <a:rPr lang="en-US" b="1" dirty="0"/>
              <a:t>Positive Aspects:</a:t>
            </a:r>
          </a:p>
          <a:p>
            <a:r>
              <a:rPr lang="en-US" dirty="0"/>
              <a:t>Enhanced Efficiency: The Shree Siddhivinayak Hospital Android application significantly improves operational efficiency by automating various processes such as appointment scheduling, order management, and information dissemination.</a:t>
            </a:r>
          </a:p>
          <a:p>
            <a:r>
              <a:rPr lang="en-US" dirty="0"/>
              <a:t>Informed Decision-Making: Through comprehensive data analytics and reporting features, the application empowers hospital administrators and staff to make data-driven decisions, leading to improved resource allocation and service delivery.</a:t>
            </a:r>
          </a:p>
          <a:p>
            <a:r>
              <a:rPr lang="en-US" dirty="0"/>
              <a:t>Enhanced Patient Experience: With functionalities like online appointment booking and access to health articles, the application enhances the overall patient experience by providing convenience and valuable information.</a:t>
            </a:r>
          </a:p>
          <a:p>
            <a:r>
              <a:rPr lang="en-US" dirty="0"/>
              <a:t>Robust Support System: The inclusion of features such as help desk services and user guides ensures that users can easily navigate the application and receive prompt assistance when needed, contributing to high user satisfaction.</a:t>
            </a:r>
          </a:p>
          <a:p>
            <a:r>
              <a:rPr lang="en-US" dirty="0"/>
              <a:t>Scalability: The modular architecture of the application allows for seamless scalability, enabling the hospital to adapt and grow in response to changing requirements and increasing patient demand.</a:t>
            </a:r>
          </a:p>
          <a:p>
            <a:endParaRPr lang="en-US" dirty="0"/>
          </a:p>
          <a:p>
            <a:r>
              <a:rPr lang="en-US" dirty="0"/>
              <a:t>2.</a:t>
            </a:r>
            <a:r>
              <a:rPr lang="en-US" b="1" dirty="0"/>
              <a:t>Negative Aspects:</a:t>
            </a:r>
          </a:p>
          <a:p>
            <a:r>
              <a:rPr lang="en-US" dirty="0"/>
              <a:t>Initial Implementation Challenges: The initial deployment and configuration of the application may pose challenges, particularly for hospitals with limited technical expertise or resources, requiring careful planning and investment.</a:t>
            </a:r>
          </a:p>
          <a:p>
            <a:r>
              <a:rPr lang="en-US" dirty="0"/>
              <a:t>Training Requirements: Hospital staff may require comprehensive training to fully utilize the features and functionalities of the application, which could entail additional costs and time commitments during the implementation phase.</a:t>
            </a:r>
          </a:p>
          <a:p>
            <a:pPr marL="0" indent="0">
              <a:buNone/>
            </a:pPr>
            <a:endParaRPr lang="en-IN" dirty="0"/>
          </a:p>
        </p:txBody>
      </p:sp>
    </p:spTree>
    <p:extLst>
      <p:ext uri="{BB962C8B-B14F-4D97-AF65-F5344CB8AC3E}">
        <p14:creationId xmlns:p14="http://schemas.microsoft.com/office/powerpoint/2010/main" val="1957025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AB86C-61EE-FA04-393F-768C992973EE}"/>
              </a:ext>
            </a:extLst>
          </p:cNvPr>
          <p:cNvSpPr>
            <a:spLocks noGrp="1"/>
          </p:cNvSpPr>
          <p:nvPr>
            <p:ph type="title"/>
          </p:nvPr>
        </p:nvSpPr>
        <p:spPr>
          <a:xfrm>
            <a:off x="838200" y="365125"/>
            <a:ext cx="10515600" cy="932733"/>
          </a:xfrm>
        </p:spPr>
        <p:txBody>
          <a:bodyPr>
            <a:normAutofit fontScale="90000"/>
          </a:bodyPr>
          <a:lstStyle/>
          <a:p>
            <a:r>
              <a:rPr lang="en-IN" sz="4400" b="1" dirty="0">
                <a:effectLst/>
                <a:latin typeface="Times New Roman" panose="02020603050405020304" pitchFamily="18" charset="0"/>
                <a:ea typeface="Times New Roman" panose="02020603050405020304" pitchFamily="18" charset="0"/>
              </a:rPr>
              <a:t>Suggestions</a:t>
            </a:r>
            <a:br>
              <a:rPr lang="en-IN" sz="40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7A8BF19-14E1-8EF6-C2C2-101E040EB7C7}"/>
              </a:ext>
            </a:extLst>
          </p:cNvPr>
          <p:cNvSpPr>
            <a:spLocks noGrp="1"/>
          </p:cNvSpPr>
          <p:nvPr>
            <p:ph idx="1"/>
          </p:nvPr>
        </p:nvSpPr>
        <p:spPr>
          <a:xfrm>
            <a:off x="631723" y="1068542"/>
            <a:ext cx="10616380" cy="5548568"/>
          </a:xfrm>
        </p:spPr>
        <p:txBody>
          <a:bodyPr>
            <a:normAutofit/>
          </a:bodyPr>
          <a:lstStyle/>
          <a:p>
            <a:pPr marL="342900" lvl="0" indent="-342900" algn="just">
              <a:lnSpc>
                <a:spcPct val="150000"/>
              </a:lnSpc>
              <a:tabLst>
                <a:tab pos="457200" algn="l"/>
              </a:tabLst>
            </a:pPr>
            <a:r>
              <a:rPr lang="en-IN" sz="1200" b="1" dirty="0">
                <a:effectLst/>
                <a:latin typeface="Times New Roman" panose="02020603050405020304" pitchFamily="18" charset="0"/>
                <a:ea typeface="Times New Roman" panose="02020603050405020304" pitchFamily="18" charset="0"/>
              </a:rPr>
              <a:t>User Experience Enhancement:</a:t>
            </a:r>
            <a:endParaRPr lang="en-IN"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Lst>
            </a:pPr>
            <a:r>
              <a:rPr lang="en-IN" sz="1200" b="1" dirty="0">
                <a:effectLst/>
                <a:latin typeface="Times New Roman" panose="02020603050405020304" pitchFamily="18" charset="0"/>
                <a:ea typeface="Times New Roman" panose="02020603050405020304" pitchFamily="18" charset="0"/>
              </a:rPr>
              <a:t>Continuously gather user feedback for interface improvements.</a:t>
            </a:r>
            <a:endParaRPr lang="en-IN"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Lst>
            </a:pPr>
            <a:r>
              <a:rPr lang="en-IN" sz="1200" b="1" dirty="0">
                <a:effectLst/>
                <a:latin typeface="Times New Roman" panose="02020603050405020304" pitchFamily="18" charset="0"/>
                <a:ea typeface="Times New Roman" panose="02020603050405020304" pitchFamily="18" charset="0"/>
              </a:rPr>
              <a:t>Optimize for mobile devices and ensure responsiveness.</a:t>
            </a:r>
            <a:endParaRPr lang="en-IN" sz="1200" dirty="0">
              <a:effectLst/>
              <a:latin typeface="Times New Roman" panose="02020603050405020304" pitchFamily="18" charset="0"/>
              <a:ea typeface="Times New Roman" panose="02020603050405020304" pitchFamily="18" charset="0"/>
            </a:endParaRPr>
          </a:p>
          <a:p>
            <a:pPr marL="342900" lvl="0" indent="-342900" algn="just">
              <a:lnSpc>
                <a:spcPct val="150000"/>
              </a:lnSpc>
              <a:tabLst>
                <a:tab pos="457200" algn="l"/>
              </a:tabLst>
            </a:pPr>
            <a:r>
              <a:rPr lang="en-IN" sz="1200" b="1" dirty="0">
                <a:effectLst/>
                <a:latin typeface="Times New Roman" panose="02020603050405020304" pitchFamily="18" charset="0"/>
                <a:ea typeface="Times New Roman" panose="02020603050405020304" pitchFamily="18" charset="0"/>
              </a:rPr>
              <a:t>Integration and Innovation:</a:t>
            </a:r>
            <a:endParaRPr lang="en-IN"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Lst>
            </a:pPr>
            <a:r>
              <a:rPr lang="en-IN" sz="1200" b="1" dirty="0">
                <a:effectLst/>
                <a:latin typeface="Times New Roman" panose="02020603050405020304" pitchFamily="18" charset="0"/>
                <a:ea typeface="Times New Roman" panose="02020603050405020304" pitchFamily="18" charset="0"/>
              </a:rPr>
              <a:t>Explore integrating with wearable health devices.</a:t>
            </a:r>
            <a:endParaRPr lang="en-IN"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Lst>
            </a:pPr>
            <a:r>
              <a:rPr lang="en-IN" sz="1200" b="1" dirty="0">
                <a:effectLst/>
                <a:latin typeface="Times New Roman" panose="02020603050405020304" pitchFamily="18" charset="0"/>
                <a:ea typeface="Times New Roman" panose="02020603050405020304" pitchFamily="18" charset="0"/>
              </a:rPr>
              <a:t>Incorporate telemedicine features for virtual consultations.</a:t>
            </a:r>
            <a:endParaRPr lang="en-IN" sz="1200" dirty="0">
              <a:effectLst/>
              <a:latin typeface="Times New Roman" panose="02020603050405020304" pitchFamily="18" charset="0"/>
              <a:ea typeface="Times New Roman" panose="02020603050405020304" pitchFamily="18" charset="0"/>
            </a:endParaRPr>
          </a:p>
          <a:p>
            <a:pPr marL="342900" lvl="0" indent="-342900" algn="just">
              <a:lnSpc>
                <a:spcPct val="150000"/>
              </a:lnSpc>
              <a:tabLst>
                <a:tab pos="457200" algn="l"/>
              </a:tabLst>
            </a:pPr>
            <a:r>
              <a:rPr lang="en-IN" sz="1200" b="1" dirty="0">
                <a:effectLst/>
                <a:latin typeface="Times New Roman" panose="02020603050405020304" pitchFamily="18" charset="0"/>
                <a:ea typeface="Times New Roman" panose="02020603050405020304" pitchFamily="18" charset="0"/>
              </a:rPr>
              <a:t>Data Analytics and Security:</a:t>
            </a:r>
            <a:endParaRPr lang="en-IN"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Lst>
            </a:pPr>
            <a:r>
              <a:rPr lang="en-IN" sz="1200" b="1" dirty="0">
                <a:effectLst/>
                <a:latin typeface="Times New Roman" panose="02020603050405020304" pitchFamily="18" charset="0"/>
                <a:ea typeface="Times New Roman" panose="02020603050405020304" pitchFamily="18" charset="0"/>
              </a:rPr>
              <a:t>Implement advanced analytics for insights.</a:t>
            </a:r>
            <a:endParaRPr lang="en-IN"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Lst>
            </a:pPr>
            <a:r>
              <a:rPr lang="en-IN" sz="1200" b="1" dirty="0">
                <a:effectLst/>
                <a:latin typeface="Times New Roman" panose="02020603050405020304" pitchFamily="18" charset="0"/>
                <a:ea typeface="Times New Roman" panose="02020603050405020304" pitchFamily="18" charset="0"/>
              </a:rPr>
              <a:t>Strengthen security measures for data protection.</a:t>
            </a:r>
            <a:endParaRPr lang="en-IN" sz="1200" dirty="0">
              <a:effectLst/>
              <a:latin typeface="Times New Roman" panose="02020603050405020304" pitchFamily="18" charset="0"/>
              <a:ea typeface="Times New Roman" panose="02020603050405020304" pitchFamily="18" charset="0"/>
            </a:endParaRPr>
          </a:p>
          <a:p>
            <a:pPr marL="342900" lvl="0" indent="-342900" algn="just">
              <a:lnSpc>
                <a:spcPct val="150000"/>
              </a:lnSpc>
              <a:tabLst>
                <a:tab pos="457200" algn="l"/>
              </a:tabLst>
            </a:pPr>
            <a:r>
              <a:rPr lang="en-IN" sz="1200" b="1" dirty="0">
                <a:effectLst/>
                <a:latin typeface="Times New Roman" panose="02020603050405020304" pitchFamily="18" charset="0"/>
                <a:ea typeface="Times New Roman" panose="02020603050405020304" pitchFamily="18" charset="0"/>
              </a:rPr>
              <a:t>Automated Processes:</a:t>
            </a:r>
            <a:endParaRPr lang="en-IN"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Lst>
            </a:pPr>
            <a:r>
              <a:rPr lang="en-IN" sz="1200" b="1" dirty="0">
                <a:effectLst/>
                <a:latin typeface="Times New Roman" panose="02020603050405020304" pitchFamily="18" charset="0"/>
                <a:ea typeface="Times New Roman" panose="02020603050405020304" pitchFamily="18" charset="0"/>
              </a:rPr>
              <a:t>Set up automated appointment reminders.</a:t>
            </a:r>
            <a:endParaRPr lang="en-IN"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Lst>
            </a:pPr>
            <a:r>
              <a:rPr lang="en-IN" sz="1200" b="1" dirty="0">
                <a:effectLst/>
                <a:latin typeface="Times New Roman" panose="02020603050405020304" pitchFamily="18" charset="0"/>
                <a:ea typeface="Times New Roman" panose="02020603050405020304" pitchFamily="18" charset="0"/>
              </a:rPr>
              <a:t>Introduce a feedback mechanism for patient insights.</a:t>
            </a:r>
            <a:endParaRPr lang="en-IN" sz="1200" dirty="0">
              <a:effectLst/>
              <a:latin typeface="Times New Roman" panose="02020603050405020304" pitchFamily="18" charset="0"/>
              <a:ea typeface="Times New Roman" panose="02020603050405020304" pitchFamily="18" charset="0"/>
            </a:endParaRPr>
          </a:p>
          <a:p>
            <a:pPr marL="342900" lvl="0" indent="-342900" algn="just">
              <a:lnSpc>
                <a:spcPct val="150000"/>
              </a:lnSpc>
              <a:tabLst>
                <a:tab pos="457200" algn="l"/>
              </a:tabLst>
            </a:pPr>
            <a:r>
              <a:rPr lang="en-IN" sz="1200" b="1" dirty="0">
                <a:effectLst/>
                <a:latin typeface="Times New Roman" panose="02020603050405020304" pitchFamily="18" charset="0"/>
                <a:ea typeface="Times New Roman" panose="02020603050405020304" pitchFamily="18" charset="0"/>
              </a:rPr>
              <a:t>Continuous Improvement:</a:t>
            </a:r>
            <a:endParaRPr lang="en-IN"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Lst>
            </a:pPr>
            <a:r>
              <a:rPr lang="en-IN" sz="1200" b="1" dirty="0">
                <a:effectLst/>
                <a:latin typeface="Times New Roman" panose="02020603050405020304" pitchFamily="18" charset="0"/>
                <a:ea typeface="Times New Roman" panose="02020603050405020304" pitchFamily="18" charset="0"/>
              </a:rPr>
              <a:t>Regularly update and refine based on user needs.</a:t>
            </a:r>
            <a:endParaRPr lang="en-IN"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Symbol" panose="05050102010706020507" pitchFamily="18" charset="2"/>
              <a:buChar char=""/>
              <a:tabLst>
                <a:tab pos="914400" algn="l"/>
              </a:tabLst>
            </a:pPr>
            <a:r>
              <a:rPr lang="en-IN" sz="1200" b="1" dirty="0">
                <a:effectLst/>
                <a:latin typeface="Times New Roman" panose="02020603050405020304" pitchFamily="18" charset="0"/>
                <a:ea typeface="Times New Roman" panose="02020603050405020304" pitchFamily="18" charset="0"/>
              </a:rPr>
              <a:t>Prioritize features that enhance efficiency and patient care.</a:t>
            </a:r>
            <a:endParaRPr lang="en-IN" sz="12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471945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F0A2-E80C-1E26-579C-136FEC5E031F}"/>
              </a:ext>
            </a:extLst>
          </p:cNvPr>
          <p:cNvSpPr>
            <a:spLocks noGrp="1"/>
          </p:cNvSpPr>
          <p:nvPr>
            <p:ph type="title"/>
          </p:nvPr>
        </p:nvSpPr>
        <p:spPr/>
        <p:txBody>
          <a:bodyPr/>
          <a:lstStyle/>
          <a:p>
            <a:r>
              <a:rPr lang="en-US" dirty="0"/>
              <a:t>Existing System</a:t>
            </a:r>
            <a:endParaRPr lang="en-IN" dirty="0"/>
          </a:p>
        </p:txBody>
      </p:sp>
      <p:sp>
        <p:nvSpPr>
          <p:cNvPr id="3" name="Content Placeholder 2">
            <a:extLst>
              <a:ext uri="{FF2B5EF4-FFF2-40B4-BE49-F238E27FC236}">
                <a16:creationId xmlns:a16="http://schemas.microsoft.com/office/drawing/2014/main" id="{663CCA0D-4DC9-353F-5DF4-CDB0FF64F95D}"/>
              </a:ext>
            </a:extLst>
          </p:cNvPr>
          <p:cNvSpPr>
            <a:spLocks noGrp="1"/>
          </p:cNvSpPr>
          <p:nvPr>
            <p:ph idx="1"/>
          </p:nvPr>
        </p:nvSpPr>
        <p:spPr/>
        <p:txBody>
          <a:bodyPr>
            <a:normAutofit/>
          </a:bodyPr>
          <a:lstStyle/>
          <a:p>
            <a:r>
              <a:rPr lang="en-US" dirty="0"/>
              <a:t>The existing system of hospital management at Shree Siddhivinayak Hospital is entirely manual. It involves traditional paper-based processes for patient registration, appointment scheduling, medical records management, inventory tracking, and billing. This manual approach is time-consuming, prone to errors, and lacks real-time data access, leading to inefficiencies in hospital operations. Moreover, there is a lack of centralized data management, making it challenging to retrieve patient information promptly and coordinate various departments effectively.</a:t>
            </a:r>
            <a:endParaRPr lang="en-IN" dirty="0"/>
          </a:p>
        </p:txBody>
      </p:sp>
    </p:spTree>
    <p:extLst>
      <p:ext uri="{BB962C8B-B14F-4D97-AF65-F5344CB8AC3E}">
        <p14:creationId xmlns:p14="http://schemas.microsoft.com/office/powerpoint/2010/main" val="307018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F4EB-7D57-CA15-02DF-B0AD88C7CC8A}"/>
              </a:ext>
            </a:extLst>
          </p:cNvPr>
          <p:cNvSpPr>
            <a:spLocks noGrp="1"/>
          </p:cNvSpPr>
          <p:nvPr>
            <p:ph type="title"/>
          </p:nvPr>
        </p:nvSpPr>
        <p:spPr/>
        <p:txBody>
          <a:bodyPr/>
          <a:lstStyle/>
          <a:p>
            <a:r>
              <a:rPr lang="en-US" dirty="0"/>
              <a:t>B</a:t>
            </a:r>
            <a:r>
              <a:rPr lang="en-US" b="1" dirty="0"/>
              <a:t>ibliography:</a:t>
            </a:r>
            <a:endParaRPr lang="en-IN" b="1" dirty="0"/>
          </a:p>
        </p:txBody>
      </p:sp>
      <p:sp>
        <p:nvSpPr>
          <p:cNvPr id="3" name="Content Placeholder 2">
            <a:extLst>
              <a:ext uri="{FF2B5EF4-FFF2-40B4-BE49-F238E27FC236}">
                <a16:creationId xmlns:a16="http://schemas.microsoft.com/office/drawing/2014/main" id="{8725EFA4-EF3F-1D76-015F-DE6C8359CAA3}"/>
              </a:ext>
            </a:extLst>
          </p:cNvPr>
          <p:cNvSpPr>
            <a:spLocks noGrp="1"/>
          </p:cNvSpPr>
          <p:nvPr>
            <p:ph idx="1"/>
          </p:nvPr>
        </p:nvSpPr>
        <p:spPr>
          <a:xfrm>
            <a:off x="838200" y="1582994"/>
            <a:ext cx="10301748" cy="4748980"/>
          </a:xfrm>
        </p:spPr>
        <p:txBody>
          <a:bodyPr>
            <a:normAutofit fontScale="47500" lnSpcReduction="20000"/>
          </a:bodyPr>
          <a:lstStyle/>
          <a:p>
            <a:pPr marL="0" indent="0">
              <a:buNone/>
            </a:pPr>
            <a:r>
              <a:rPr lang="en-US" b="1" dirty="0"/>
              <a:t>Books:</a:t>
            </a:r>
          </a:p>
          <a:p>
            <a:endParaRPr lang="en-US" dirty="0"/>
          </a:p>
          <a:p>
            <a:pPr marL="342900" lvl="0" indent="-342900" algn="just">
              <a:lnSpc>
                <a:spcPct val="150000"/>
              </a:lnSpc>
              <a:tabLst>
                <a:tab pos="457200" algn="l"/>
              </a:tabLst>
            </a:pPr>
            <a:r>
              <a:rPr lang="en-US" dirty="0"/>
              <a:t>"</a:t>
            </a:r>
            <a:r>
              <a:rPr lang="en-IN" sz="2800" b="1" dirty="0">
                <a:effectLst/>
                <a:latin typeface="Times New Roman" panose="02020603050405020304" pitchFamily="18" charset="0"/>
                <a:ea typeface="Times New Roman" panose="02020603050405020304" pitchFamily="18" charset="0"/>
              </a:rPr>
              <a:t>"Hospital Management Handbook" by </a:t>
            </a:r>
            <a:r>
              <a:rPr lang="en-IN" sz="2800" b="1" dirty="0" err="1">
                <a:effectLst/>
                <a:latin typeface="Times New Roman" panose="02020603050405020304" pitchFamily="18" charset="0"/>
                <a:ea typeface="Times New Roman" panose="02020603050405020304" pitchFamily="18" charset="0"/>
              </a:rPr>
              <a:t>Dr.</a:t>
            </a:r>
            <a:r>
              <a:rPr lang="en-IN" sz="2800" b="1" dirty="0">
                <a:effectLst/>
                <a:latin typeface="Times New Roman" panose="02020603050405020304" pitchFamily="18" charset="0"/>
                <a:ea typeface="Times New Roman" panose="02020603050405020304" pitchFamily="18" charset="0"/>
              </a:rPr>
              <a:t> Rahul Shinde.</a:t>
            </a:r>
            <a:endParaRPr lang="en-IN" sz="2800" dirty="0">
              <a:effectLst/>
              <a:latin typeface="Times New Roman" panose="02020603050405020304" pitchFamily="18" charset="0"/>
              <a:ea typeface="Times New Roman" panose="02020603050405020304" pitchFamily="18" charset="0"/>
            </a:endParaRPr>
          </a:p>
          <a:p>
            <a:pPr marL="342900" lvl="0" indent="-342900" algn="just">
              <a:lnSpc>
                <a:spcPct val="150000"/>
              </a:lnSpc>
              <a:tabLst>
                <a:tab pos="457200" algn="l"/>
              </a:tabLst>
            </a:pPr>
            <a:r>
              <a:rPr lang="en-IN" sz="2800" b="1" dirty="0">
                <a:effectLst/>
                <a:latin typeface="Times New Roman" panose="02020603050405020304" pitchFamily="18" charset="0"/>
                <a:ea typeface="Times New Roman" panose="02020603050405020304" pitchFamily="18" charset="0"/>
              </a:rPr>
              <a:t>"Financial Management in Healthcare" by </a:t>
            </a:r>
            <a:r>
              <a:rPr lang="en-IN" sz="2800" b="1" dirty="0" err="1">
                <a:effectLst/>
                <a:latin typeface="Times New Roman" panose="02020603050405020304" pitchFamily="18" charset="0"/>
                <a:ea typeface="Times New Roman" panose="02020603050405020304" pitchFamily="18" charset="0"/>
              </a:rPr>
              <a:t>Dr.</a:t>
            </a:r>
            <a:r>
              <a:rPr lang="en-IN" sz="2800" b="1" dirty="0">
                <a:effectLst/>
                <a:latin typeface="Times New Roman" panose="02020603050405020304" pitchFamily="18" charset="0"/>
                <a:ea typeface="Times New Roman" panose="02020603050405020304" pitchFamily="18" charset="0"/>
              </a:rPr>
              <a:t> Rajesh Deshmukh.</a:t>
            </a:r>
            <a:endParaRPr lang="en-IN" sz="28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IN" sz="2800" b="1" dirty="0">
                <a:effectLst/>
                <a:latin typeface="Times New Roman" panose="02020603050405020304" pitchFamily="18" charset="0"/>
                <a:ea typeface="Times New Roman" panose="02020603050405020304" pitchFamily="18" charset="0"/>
              </a:rPr>
              <a:t>Workshops:</a:t>
            </a:r>
            <a:endParaRPr lang="en-IN" sz="2800" dirty="0">
              <a:effectLst/>
              <a:latin typeface="Times New Roman" panose="02020603050405020304" pitchFamily="18" charset="0"/>
              <a:ea typeface="Times New Roman" panose="02020603050405020304" pitchFamily="18" charset="0"/>
            </a:endParaRPr>
          </a:p>
          <a:p>
            <a:pPr marL="342900" lvl="0" indent="-342900" algn="just">
              <a:lnSpc>
                <a:spcPct val="150000"/>
              </a:lnSpc>
              <a:tabLst>
                <a:tab pos="457200" algn="l"/>
              </a:tabLst>
            </a:pPr>
            <a:r>
              <a:rPr lang="en-IN" sz="2800" b="1" dirty="0">
                <a:effectLst/>
                <a:latin typeface="Times New Roman" panose="02020603050405020304" pitchFamily="18" charset="0"/>
                <a:ea typeface="Times New Roman" panose="02020603050405020304" pitchFamily="18" charset="0"/>
              </a:rPr>
              <a:t>Workshop on Healthcare Management conducted by </a:t>
            </a:r>
            <a:r>
              <a:rPr lang="en-IN" sz="2800" b="1" dirty="0" err="1">
                <a:effectLst/>
                <a:latin typeface="Times New Roman" panose="02020603050405020304" pitchFamily="18" charset="0"/>
                <a:ea typeface="Times New Roman" panose="02020603050405020304" pitchFamily="18" charset="0"/>
              </a:rPr>
              <a:t>Dr.</a:t>
            </a:r>
            <a:r>
              <a:rPr lang="en-IN" sz="2800" b="1" dirty="0">
                <a:effectLst/>
                <a:latin typeface="Times New Roman" panose="02020603050405020304" pitchFamily="18" charset="0"/>
                <a:ea typeface="Times New Roman" panose="02020603050405020304" pitchFamily="18" charset="0"/>
              </a:rPr>
              <a:t> Sandesh Patil, Shree Siddhivinayak Hospital.</a:t>
            </a:r>
            <a:endParaRPr lang="en-IN" sz="2800" dirty="0">
              <a:effectLst/>
              <a:latin typeface="Times New Roman" panose="02020603050405020304" pitchFamily="18" charset="0"/>
              <a:ea typeface="Times New Roman" panose="02020603050405020304" pitchFamily="18" charset="0"/>
            </a:endParaRPr>
          </a:p>
          <a:p>
            <a:pPr marL="342900" lvl="0" indent="-342900" algn="just">
              <a:lnSpc>
                <a:spcPct val="150000"/>
              </a:lnSpc>
              <a:tabLst>
                <a:tab pos="457200" algn="l"/>
              </a:tabLst>
            </a:pPr>
            <a:r>
              <a:rPr lang="en-IN" sz="2800" b="1" dirty="0">
                <a:effectLst/>
                <a:latin typeface="Times New Roman" panose="02020603050405020304" pitchFamily="18" charset="0"/>
                <a:ea typeface="Times New Roman" panose="02020603050405020304" pitchFamily="18" charset="0"/>
              </a:rPr>
              <a:t>Seminar on Patient Care Strategies led by </a:t>
            </a:r>
            <a:r>
              <a:rPr lang="en-IN" sz="2800" b="1" dirty="0" err="1">
                <a:effectLst/>
                <a:latin typeface="Times New Roman" panose="02020603050405020304" pitchFamily="18" charset="0"/>
                <a:ea typeface="Times New Roman" panose="02020603050405020304" pitchFamily="18" charset="0"/>
              </a:rPr>
              <a:t>Dr.</a:t>
            </a:r>
            <a:r>
              <a:rPr lang="en-IN" sz="2800" b="1" dirty="0">
                <a:effectLst/>
                <a:latin typeface="Times New Roman" panose="02020603050405020304" pitchFamily="18" charset="0"/>
                <a:ea typeface="Times New Roman" panose="02020603050405020304" pitchFamily="18" charset="0"/>
              </a:rPr>
              <a:t> Sandesh Patil, Shree Siddhivinayak Hospital.</a:t>
            </a:r>
            <a:endParaRPr lang="en-IN" sz="28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IN" sz="2800" b="1" dirty="0">
                <a:effectLst/>
                <a:latin typeface="Times New Roman" panose="02020603050405020304" pitchFamily="18" charset="0"/>
                <a:ea typeface="Times New Roman" panose="02020603050405020304" pitchFamily="18" charset="0"/>
              </a:rPr>
              <a:t>Websites:</a:t>
            </a:r>
            <a:endParaRPr lang="en-IN" sz="2800" dirty="0">
              <a:effectLst/>
              <a:latin typeface="Times New Roman" panose="02020603050405020304" pitchFamily="18" charset="0"/>
              <a:ea typeface="Times New Roman" panose="02020603050405020304" pitchFamily="18" charset="0"/>
            </a:endParaRPr>
          </a:p>
          <a:p>
            <a:pPr marL="342900" lvl="0" indent="-342900" algn="just">
              <a:lnSpc>
                <a:spcPct val="150000"/>
              </a:lnSpc>
              <a:tabLst>
                <a:tab pos="457200" algn="l"/>
              </a:tabLst>
            </a:pPr>
            <a:r>
              <a:rPr lang="en-IN" sz="2800" b="1" dirty="0">
                <a:effectLst/>
                <a:latin typeface="Times New Roman" panose="02020603050405020304" pitchFamily="18" charset="0"/>
                <a:ea typeface="Times New Roman" panose="02020603050405020304" pitchFamily="18" charset="0"/>
              </a:rPr>
              <a:t>https://www.healthcaremanagement.com/blog/hospital-management-systems</a:t>
            </a:r>
            <a:endParaRPr lang="en-IN" sz="2800" dirty="0">
              <a:effectLst/>
              <a:latin typeface="Times New Roman" panose="02020603050405020304" pitchFamily="18" charset="0"/>
              <a:ea typeface="Times New Roman" panose="02020603050405020304" pitchFamily="18" charset="0"/>
            </a:endParaRPr>
          </a:p>
          <a:p>
            <a:pPr marL="342900" lvl="0" indent="-342900" algn="just">
              <a:lnSpc>
                <a:spcPct val="150000"/>
              </a:lnSpc>
              <a:tabLst>
                <a:tab pos="457200" algn="l"/>
              </a:tabLst>
            </a:pPr>
            <a:r>
              <a:rPr lang="en-IN" sz="2800" b="1" u="sng" dirty="0">
                <a:solidFill>
                  <a:srgbClr val="0563C1"/>
                </a:solidFill>
                <a:effectLst/>
                <a:latin typeface="Times New Roman" panose="02020603050405020304" pitchFamily="18" charset="0"/>
                <a:ea typeface="Times New Roman" panose="02020603050405020304" pitchFamily="18" charset="0"/>
                <a:hlinkClick r:id="rId2"/>
              </a:rPr>
              <a:t>https://www.who.int/health-topics/hospital-management</a:t>
            </a:r>
            <a:endParaRPr lang="en-IN" sz="2800" dirty="0">
              <a:effectLst/>
              <a:latin typeface="Times New Roman" panose="02020603050405020304" pitchFamily="18" charset="0"/>
              <a:ea typeface="Times New Roman" panose="02020603050405020304" pitchFamily="18" charset="0"/>
            </a:endParaRPr>
          </a:p>
          <a:p>
            <a:pPr marL="342900" lvl="0" indent="-342900" algn="just">
              <a:lnSpc>
                <a:spcPct val="150000"/>
              </a:lnSpc>
              <a:tabLst>
                <a:tab pos="457200" algn="l"/>
              </a:tabLst>
            </a:pPr>
            <a:r>
              <a:rPr lang="en-IN" sz="2800" b="1" u="sng" dirty="0">
                <a:solidFill>
                  <a:srgbClr val="0563C1"/>
                </a:solidFill>
                <a:effectLst/>
                <a:latin typeface="Times New Roman" panose="02020603050405020304" pitchFamily="18" charset="0"/>
                <a:ea typeface="Times New Roman" panose="02020603050405020304" pitchFamily="18" charset="0"/>
                <a:hlinkClick r:id="rId3"/>
              </a:rPr>
              <a:t>https://www.ncbi.nlm.nih.gov/pmc/articles/PMC5291593/</a:t>
            </a:r>
            <a:endParaRPr lang="en-IN" sz="2800" dirty="0">
              <a:effectLst/>
              <a:latin typeface="Times New Roman" panose="02020603050405020304" pitchFamily="18" charset="0"/>
              <a:ea typeface="Times New Roman" panose="02020603050405020304" pitchFamily="18" charset="0"/>
            </a:endParaRPr>
          </a:p>
          <a:p>
            <a:pPr marL="342900" lvl="0" indent="-342900" algn="just">
              <a:lnSpc>
                <a:spcPct val="150000"/>
              </a:lnSpc>
              <a:tabLst>
                <a:tab pos="457200" algn="l"/>
              </a:tabLst>
            </a:pPr>
            <a:r>
              <a:rPr lang="en-IN" sz="2800" b="1" dirty="0">
                <a:effectLst/>
                <a:latin typeface="Times New Roman" panose="02020603050405020304" pitchFamily="18" charset="0"/>
                <a:ea typeface="Times New Roman" panose="02020603050405020304" pitchFamily="18" charset="0"/>
              </a:rPr>
              <a:t>https://www.hindawi.com/journals/ahci/2020/8827923/</a:t>
            </a:r>
            <a:endParaRPr lang="en-IN" sz="2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87497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3891-DA17-8F9E-714C-95F383664946}"/>
              </a:ext>
            </a:extLst>
          </p:cNvPr>
          <p:cNvSpPr>
            <a:spLocks noGrp="1"/>
          </p:cNvSpPr>
          <p:nvPr>
            <p:ph type="title"/>
          </p:nvPr>
        </p:nvSpPr>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id="{6F5765F7-804C-60D7-051C-1DA4287EB377}"/>
              </a:ext>
            </a:extLst>
          </p:cNvPr>
          <p:cNvSpPr>
            <a:spLocks noGrp="1"/>
          </p:cNvSpPr>
          <p:nvPr>
            <p:ph idx="1"/>
          </p:nvPr>
        </p:nvSpPr>
        <p:spPr>
          <a:xfrm>
            <a:off x="383458" y="1514168"/>
            <a:ext cx="11562736" cy="5063613"/>
          </a:xfrm>
        </p:spPr>
        <p:txBody>
          <a:bodyPr>
            <a:normAutofit fontScale="62500" lnSpcReduction="20000"/>
          </a:bodyPr>
          <a:lstStyle/>
          <a:p>
            <a:r>
              <a:rPr lang="en-US" b="1" dirty="0"/>
              <a:t>Proposed System</a:t>
            </a:r>
            <a:r>
              <a:rPr lang="en-US" dirty="0"/>
              <a:t>: The proposed system aims to revolutionize hospital management by introducing a comprehensive Hospital Management System (HMS) application. This application will automate and streamline various hospital processes, enhancing efficiency, accuracy, and patient care. Key features of the proposed system include:</a:t>
            </a:r>
          </a:p>
          <a:p>
            <a:r>
              <a:rPr lang="en-US" b="1" dirty="0"/>
              <a:t>Patient Registration and Management</a:t>
            </a:r>
            <a:r>
              <a:rPr lang="en-US" dirty="0"/>
              <a:t>: Enable patients to register online and manage their profiles, reducing paperwork and improving data accuracy.</a:t>
            </a:r>
          </a:p>
          <a:p>
            <a:r>
              <a:rPr lang="en-US" b="1" dirty="0"/>
              <a:t>Appointment Scheduling: </a:t>
            </a:r>
            <a:r>
              <a:rPr lang="en-US" dirty="0"/>
              <a:t>Allow patients to book appointments with doctors conveniently through the mobile app, reducing waiting times and optimizing doctor's schedules.</a:t>
            </a:r>
          </a:p>
          <a:p>
            <a:r>
              <a:rPr lang="en-US" b="1" dirty="0"/>
              <a:t>Electronic Health Records (EHR): </a:t>
            </a:r>
            <a:r>
              <a:rPr lang="en-US" dirty="0"/>
              <a:t>Digitize medical records to enable secure storage, easy retrieval, and sharing of patient information among healthcare providers.</a:t>
            </a:r>
          </a:p>
          <a:p>
            <a:r>
              <a:rPr lang="en-US" b="1" dirty="0"/>
              <a:t>Inventory Management: </a:t>
            </a:r>
            <a:r>
              <a:rPr lang="en-US" dirty="0"/>
              <a:t>Automate inventory tracking for medicines, medical supplies, and equipment, ensuring adequate stock levels and minimizing shortages.</a:t>
            </a:r>
          </a:p>
          <a:p>
            <a:r>
              <a:rPr lang="en-US" b="1" dirty="0"/>
              <a:t>Billing and Payment</a:t>
            </a:r>
            <a:r>
              <a:rPr lang="en-US" dirty="0"/>
              <a:t>: Generate electronic bills, enable online payment options, and streamline the billing process for patients and insurance companies.</a:t>
            </a:r>
          </a:p>
          <a:p>
            <a:r>
              <a:rPr lang="en-US" b="1" dirty="0"/>
              <a:t>Doctor-Patient Communication</a:t>
            </a:r>
            <a:r>
              <a:rPr lang="en-US" dirty="0"/>
              <a:t>: Facilitate seamless communication between doctors and patients through secure messaging features, enabling remote consultations and follow-ups.</a:t>
            </a:r>
          </a:p>
          <a:p>
            <a:r>
              <a:rPr lang="en-US" b="1" dirty="0"/>
              <a:t>Reporting and Analytics: </a:t>
            </a:r>
            <a:r>
              <a:rPr lang="en-US" dirty="0"/>
              <a:t>Provide administrators with real-time insights into hospital operations through customizable reports and analytics dashboards, enabling data-driven decision-making.</a:t>
            </a:r>
          </a:p>
          <a:p>
            <a:r>
              <a:rPr lang="en-US" b="1" dirty="0"/>
              <a:t>Integration with Third-Party Systems</a:t>
            </a:r>
            <a:r>
              <a:rPr lang="en-US" dirty="0"/>
              <a:t>: Integrate with laboratory systems, pharmacy management systems, and insurance databases to ensure interoperability and exchange of information.</a:t>
            </a:r>
          </a:p>
          <a:p>
            <a:endParaRPr lang="en-IN" dirty="0"/>
          </a:p>
        </p:txBody>
      </p:sp>
    </p:spTree>
    <p:extLst>
      <p:ext uri="{BB962C8B-B14F-4D97-AF65-F5344CB8AC3E}">
        <p14:creationId xmlns:p14="http://schemas.microsoft.com/office/powerpoint/2010/main" val="3431796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CD15-A8AB-2C1C-1E1F-1C39196AD17C}"/>
              </a:ext>
            </a:extLst>
          </p:cNvPr>
          <p:cNvSpPr>
            <a:spLocks noGrp="1"/>
          </p:cNvSpPr>
          <p:nvPr>
            <p:ph type="title"/>
          </p:nvPr>
        </p:nvSpPr>
        <p:spPr/>
        <p:txBody>
          <a:bodyPr/>
          <a:lstStyle/>
          <a:p>
            <a:r>
              <a:rPr lang="en-US" dirty="0"/>
              <a:t>Need of the Project</a:t>
            </a:r>
            <a:endParaRPr lang="en-IN" dirty="0"/>
          </a:p>
        </p:txBody>
      </p:sp>
      <p:sp>
        <p:nvSpPr>
          <p:cNvPr id="3" name="Content Placeholder 2">
            <a:extLst>
              <a:ext uri="{FF2B5EF4-FFF2-40B4-BE49-F238E27FC236}">
                <a16:creationId xmlns:a16="http://schemas.microsoft.com/office/drawing/2014/main" id="{49FF79C4-FC62-3EE0-415C-696C3248D562}"/>
              </a:ext>
            </a:extLst>
          </p:cNvPr>
          <p:cNvSpPr>
            <a:spLocks noGrp="1"/>
          </p:cNvSpPr>
          <p:nvPr>
            <p:ph idx="1"/>
          </p:nvPr>
        </p:nvSpPr>
        <p:spPr/>
        <p:txBody>
          <a:bodyPr>
            <a:normAutofit fontScale="62500" lnSpcReduction="20000"/>
          </a:bodyPr>
          <a:lstStyle/>
          <a:p>
            <a:r>
              <a:rPr lang="en-US" dirty="0"/>
              <a:t>Manual Processes: The hospital currently relies on manual methods for various tasks such as appointment scheduling, patient records management, and inventory tracking. This leads to inefficiencies, errors, and delays in service delivery.</a:t>
            </a:r>
          </a:p>
          <a:p>
            <a:r>
              <a:rPr lang="en-US" dirty="0"/>
              <a:t>Communication Challenges: Patients often face difficulties in accessing information about available services, doctors' availability, and appointment bookings. Likewise, staff members may struggle to communicate effectively with each other due to the lack of a centralized system.</a:t>
            </a:r>
          </a:p>
          <a:p>
            <a:r>
              <a:rPr lang="en-US" dirty="0"/>
              <a:t>Patient Convenience: In today's digital age, patients expect convenient and seamless experiences when interacting with healthcare facilities. An app can provide them with easy access to services, appointment bookings, health records, and educational resources from their mobile devices.</a:t>
            </a:r>
          </a:p>
          <a:p>
            <a:r>
              <a:rPr lang="en-US" dirty="0"/>
              <a:t>Streamlined Operations: Implementing a hospital management app can streamline various operational processes, including appointment scheduling, billing, inventory management, and communication among staff members. This can result in cost savings, improved resource utilization, and better overall efficiency.</a:t>
            </a:r>
          </a:p>
          <a:p>
            <a:r>
              <a:rPr lang="en-US" dirty="0"/>
              <a:t>Competitive Advantage: Offering a user-friendly and feature-rich mobile app can differentiate Shree Siddhivinayak Hospital from competitors in the healthcare industry. It demonstrates the hospital's commitment to innovation, patient-centric care, and leveraging technology to enhance healthcare delivery.</a:t>
            </a:r>
            <a:endParaRPr lang="en-IN" dirty="0"/>
          </a:p>
        </p:txBody>
      </p:sp>
    </p:spTree>
    <p:extLst>
      <p:ext uri="{BB962C8B-B14F-4D97-AF65-F5344CB8AC3E}">
        <p14:creationId xmlns:p14="http://schemas.microsoft.com/office/powerpoint/2010/main" val="2506988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AB34C-BA3A-6301-1A14-DEA5DB83C988}"/>
              </a:ext>
            </a:extLst>
          </p:cNvPr>
          <p:cNvSpPr>
            <a:spLocks noGrp="1"/>
          </p:cNvSpPr>
          <p:nvPr>
            <p:ph type="title"/>
          </p:nvPr>
        </p:nvSpPr>
        <p:spPr>
          <a:xfrm>
            <a:off x="621890" y="41121"/>
            <a:ext cx="10515600" cy="814285"/>
          </a:xfrm>
        </p:spPr>
        <p:txBody>
          <a:bodyPr/>
          <a:lstStyle/>
          <a:p>
            <a:r>
              <a:rPr lang="en-US" dirty="0"/>
              <a:t>Scope of the Project</a:t>
            </a:r>
            <a:endParaRPr lang="en-IN" dirty="0"/>
          </a:p>
        </p:txBody>
      </p:sp>
      <p:sp>
        <p:nvSpPr>
          <p:cNvPr id="3" name="Content Placeholder 2">
            <a:extLst>
              <a:ext uri="{FF2B5EF4-FFF2-40B4-BE49-F238E27FC236}">
                <a16:creationId xmlns:a16="http://schemas.microsoft.com/office/drawing/2014/main" id="{6AF6160B-152A-F267-091D-3451C441CDFF}"/>
              </a:ext>
            </a:extLst>
          </p:cNvPr>
          <p:cNvSpPr>
            <a:spLocks noGrp="1"/>
          </p:cNvSpPr>
          <p:nvPr>
            <p:ph idx="1"/>
          </p:nvPr>
        </p:nvSpPr>
        <p:spPr>
          <a:xfrm>
            <a:off x="196646" y="737419"/>
            <a:ext cx="11257936" cy="5938683"/>
          </a:xfrm>
        </p:spPr>
        <p:txBody>
          <a:bodyPr>
            <a:normAutofit fontScale="55000" lnSpcReduction="20000"/>
          </a:bodyPr>
          <a:lstStyle/>
          <a:p>
            <a:r>
              <a:rPr lang="en-US" dirty="0"/>
              <a:t>Appointment Management: Patients can schedule, reschedule, or cancel appointments with doctors or specialists through the app. The system should provide real-time availability of doctors and allow users to select their preferred time slots.</a:t>
            </a:r>
          </a:p>
          <a:p>
            <a:r>
              <a:rPr lang="en-US" dirty="0"/>
              <a:t>Patient Registration and Profile Management: The app facilitates patient registration by capturing essential details such as personal information, medical history, and insurance details. Patients can also update their profiles and view their appointment history.</a:t>
            </a:r>
          </a:p>
          <a:p>
            <a:r>
              <a:rPr lang="en-US" dirty="0"/>
              <a:t>Doctor Directory: A comprehensive directory of doctors and specialists available at Shree Siddhivinayak Hospital, along with their profiles, qualifications, areas of expertise, and availability schedules.</a:t>
            </a:r>
          </a:p>
          <a:p>
            <a:r>
              <a:rPr lang="en-US" dirty="0"/>
              <a:t>Health Services Information: Detailed information about the various healthcare services offered by the hospital, including diagnostic tests, medical procedures, treatment options, and specialty services.</a:t>
            </a:r>
          </a:p>
          <a:p>
            <a:r>
              <a:rPr lang="en-US" dirty="0"/>
              <a:t>Health Records Access: Patients can securely access their health records, including medical reports, prescriptions, treatment history, and diagnostic images, through the app. The system should ensure compliance with data privacy regulations and encryption standards.</a:t>
            </a:r>
          </a:p>
          <a:p>
            <a:r>
              <a:rPr lang="en-US" dirty="0"/>
              <a:t>Medicine and Pharmacy Services: Integration with the hospital's pharmacy system to allow patients to order prescription refills, purchase over-the-counter medications, and receive alerts for medication reminders.</a:t>
            </a:r>
          </a:p>
          <a:p>
            <a:r>
              <a:rPr lang="en-US" dirty="0"/>
              <a:t>Health Education and Resources: The app provides educational resources, health tips, articles, and videos on wellness, disease prevention, and lifestyle management. Users can access reliable healthcare information and stay informed about various medical conditions.</a:t>
            </a:r>
          </a:p>
          <a:p>
            <a:r>
              <a:rPr lang="en-US" dirty="0"/>
              <a:t>Emergency Assistance: Quick access to emergency services, including ambulance requests, emergency contacts, and navigation to the nearest emergency department or healthcare facility.</a:t>
            </a:r>
          </a:p>
          <a:p>
            <a:r>
              <a:rPr lang="en-US" dirty="0"/>
              <a:t>Feedback and Support: Patients can provide feedback on their experience with the hospital services, submit inquiries or complaints, and seek assistance from customer support representatives through the app.</a:t>
            </a:r>
          </a:p>
          <a:p>
            <a:r>
              <a:rPr lang="en-US" dirty="0"/>
              <a:t>Administrative Features: Administrative functionalities for hospital staff, including managing appointment schedules, patient records, billing and payments, inventory management, and generating reports for performance analysis and decision-making.</a:t>
            </a:r>
          </a:p>
          <a:p>
            <a:r>
              <a:rPr lang="en-US" dirty="0"/>
              <a:t>Integration with Existing Systems: Seamless integration with the hospital's existing electronic health record (EHR) system, laboratory information system (LIS), billing system, and other relevant healthcare IT systems for data exchange and interoperability.</a:t>
            </a:r>
            <a:endParaRPr lang="en-IN" dirty="0"/>
          </a:p>
        </p:txBody>
      </p:sp>
    </p:spTree>
    <p:extLst>
      <p:ext uri="{BB962C8B-B14F-4D97-AF65-F5344CB8AC3E}">
        <p14:creationId xmlns:p14="http://schemas.microsoft.com/office/powerpoint/2010/main" val="4285708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B3E8-6C38-7B4B-2416-FD65A8D801D2}"/>
              </a:ext>
            </a:extLst>
          </p:cNvPr>
          <p:cNvSpPr>
            <a:spLocks noGrp="1"/>
          </p:cNvSpPr>
          <p:nvPr>
            <p:ph type="title"/>
          </p:nvPr>
        </p:nvSpPr>
        <p:spPr/>
        <p:txBody>
          <a:bodyPr/>
          <a:lstStyle/>
          <a:p>
            <a:r>
              <a:rPr lang="en-US" dirty="0"/>
              <a:t>Objectives of the Project</a:t>
            </a:r>
            <a:endParaRPr lang="en-IN" dirty="0"/>
          </a:p>
        </p:txBody>
      </p:sp>
      <p:sp>
        <p:nvSpPr>
          <p:cNvPr id="3" name="Content Placeholder 2">
            <a:extLst>
              <a:ext uri="{FF2B5EF4-FFF2-40B4-BE49-F238E27FC236}">
                <a16:creationId xmlns:a16="http://schemas.microsoft.com/office/drawing/2014/main" id="{22C26A8C-120B-1068-1076-2F2635C0B218}"/>
              </a:ext>
            </a:extLst>
          </p:cNvPr>
          <p:cNvSpPr>
            <a:spLocks noGrp="1"/>
          </p:cNvSpPr>
          <p:nvPr>
            <p:ph idx="1"/>
          </p:nvPr>
        </p:nvSpPr>
        <p:spPr>
          <a:xfrm>
            <a:off x="553064" y="1253331"/>
            <a:ext cx="11039168" cy="4636192"/>
          </a:xfrm>
        </p:spPr>
        <p:txBody>
          <a:bodyPr/>
          <a:lstStyle/>
          <a:p>
            <a:pPr marL="0" indent="0" algn="just">
              <a:lnSpc>
                <a:spcPct val="150000"/>
              </a:lnSpc>
              <a:buNone/>
            </a:pPr>
            <a:endParaRPr lang="en-US" sz="18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1. **Enhanced Accessibility:** Make it easy for users to access important healthcare services from anywhere, breaking down geographical barriers.</a:t>
            </a:r>
          </a:p>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2. **Optimized Healthcare Delivery:** Improve hospital operations by reducing wait times and making interactions smoother, leading to happier patients.</a:t>
            </a:r>
          </a:p>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3. **Empowered Decision-Making:** Provide hospital administrators with detailed information and analytics to help them make better decisions about resources and quality improvements.</a:t>
            </a:r>
            <a:endParaRPr lang="en-IN" dirty="0"/>
          </a:p>
        </p:txBody>
      </p:sp>
    </p:spTree>
    <p:extLst>
      <p:ext uri="{BB962C8B-B14F-4D97-AF65-F5344CB8AC3E}">
        <p14:creationId xmlns:p14="http://schemas.microsoft.com/office/powerpoint/2010/main" val="1118462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198B-164E-3DBF-DBFA-B66B789E15D1}"/>
              </a:ext>
            </a:extLst>
          </p:cNvPr>
          <p:cNvSpPr>
            <a:spLocks noGrp="1"/>
          </p:cNvSpPr>
          <p:nvPr>
            <p:ph type="title"/>
          </p:nvPr>
        </p:nvSpPr>
        <p:spPr/>
        <p:txBody>
          <a:bodyPr/>
          <a:lstStyle/>
          <a:p>
            <a:r>
              <a:rPr lang="en-US" dirty="0"/>
              <a:t>Requirement Analysis</a:t>
            </a:r>
            <a:endParaRPr lang="en-IN" dirty="0"/>
          </a:p>
        </p:txBody>
      </p:sp>
      <p:sp>
        <p:nvSpPr>
          <p:cNvPr id="3" name="Content Placeholder 2">
            <a:extLst>
              <a:ext uri="{FF2B5EF4-FFF2-40B4-BE49-F238E27FC236}">
                <a16:creationId xmlns:a16="http://schemas.microsoft.com/office/drawing/2014/main" id="{CF116C35-A1E4-45DC-8DEA-9E665961DD27}"/>
              </a:ext>
            </a:extLst>
          </p:cNvPr>
          <p:cNvSpPr>
            <a:spLocks noGrp="1"/>
          </p:cNvSpPr>
          <p:nvPr>
            <p:ph idx="1"/>
          </p:nvPr>
        </p:nvSpPr>
        <p:spPr/>
        <p:txBody>
          <a:bodyPr>
            <a:normAutofit fontScale="47500" lnSpcReduction="20000"/>
          </a:bodyPr>
          <a:lstStyle/>
          <a:p>
            <a:pPr algn="just">
              <a:lnSpc>
                <a:spcPct val="150000"/>
              </a:lnSpc>
            </a:pPr>
            <a:r>
              <a:rPr lang="en-IN" sz="1800" b="1" dirty="0">
                <a:effectLst/>
                <a:latin typeface="Times New Roman" panose="02020603050405020304" pitchFamily="18" charset="0"/>
                <a:ea typeface="Times New Roman" panose="02020603050405020304" pitchFamily="18" charset="0"/>
              </a:rPr>
              <a:t>Hardware Requirements:</a:t>
            </a:r>
            <a:endParaRPr lang="en-IN" sz="1800" dirty="0">
              <a:effectLst/>
              <a:latin typeface="Times New Roman" panose="02020603050405020304" pitchFamily="18" charset="0"/>
              <a:ea typeface="Times New Roman" panose="02020603050405020304" pitchFamily="18" charset="0"/>
            </a:endParaRPr>
          </a:p>
          <a:p>
            <a:pPr marL="457200" algn="just">
              <a:lnSpc>
                <a:spcPct val="150000"/>
              </a:lnSpc>
            </a:pPr>
            <a:r>
              <a:rPr lang="en-IN" sz="1800" b="1" dirty="0">
                <a:effectLst/>
                <a:latin typeface="Times New Roman" panose="02020603050405020304" pitchFamily="18" charset="0"/>
                <a:ea typeface="Times New Roman" panose="02020603050405020304" pitchFamily="18" charset="0"/>
              </a:rPr>
              <a:t>1) Processor:</a:t>
            </a:r>
            <a:r>
              <a:rPr lang="en-IN" sz="1800" dirty="0">
                <a:effectLst/>
                <a:latin typeface="Times New Roman" panose="02020603050405020304" pitchFamily="18" charset="0"/>
                <a:ea typeface="Times New Roman" panose="02020603050405020304" pitchFamily="18" charset="0"/>
              </a:rPr>
              <a:t> Dual Core or latest</a:t>
            </a:r>
          </a:p>
          <a:p>
            <a:pPr marL="457200" algn="just">
              <a:lnSpc>
                <a:spcPct val="150000"/>
              </a:lnSpc>
            </a:pPr>
            <a:r>
              <a:rPr lang="en-IN" sz="1800" b="1" dirty="0">
                <a:effectLst/>
                <a:latin typeface="Times New Roman" panose="02020603050405020304" pitchFamily="18" charset="0"/>
                <a:ea typeface="Times New Roman" panose="02020603050405020304" pitchFamily="18" charset="0"/>
              </a:rPr>
              <a:t>2) RAM: </a:t>
            </a:r>
            <a:r>
              <a:rPr lang="en-IN" sz="1800" dirty="0">
                <a:effectLst/>
                <a:latin typeface="Times New Roman" panose="02020603050405020304" pitchFamily="18" charset="0"/>
                <a:ea typeface="Times New Roman" panose="02020603050405020304" pitchFamily="18" charset="0"/>
              </a:rPr>
              <a:t>Minimum 8 GB</a:t>
            </a:r>
          </a:p>
          <a:p>
            <a:pPr marL="457200" algn="just">
              <a:lnSpc>
                <a:spcPct val="150000"/>
              </a:lnSpc>
            </a:pPr>
            <a:r>
              <a:rPr lang="en-IN" sz="1800" b="1" dirty="0">
                <a:effectLst/>
                <a:latin typeface="Times New Roman" panose="02020603050405020304" pitchFamily="18" charset="0"/>
                <a:ea typeface="Times New Roman" panose="02020603050405020304" pitchFamily="18" charset="0"/>
              </a:rPr>
              <a:t>3) Hard Disk:</a:t>
            </a:r>
            <a:r>
              <a:rPr lang="en-IN" sz="1800" dirty="0">
                <a:effectLst/>
                <a:latin typeface="Times New Roman" panose="02020603050405020304" pitchFamily="18" charset="0"/>
                <a:ea typeface="Times New Roman" panose="02020603050405020304" pitchFamily="18" charset="0"/>
              </a:rPr>
              <a:t> Minimum 512 GB</a:t>
            </a:r>
          </a:p>
          <a:p>
            <a:pPr marL="457200" algn="just">
              <a:lnSpc>
                <a:spcPct val="150000"/>
              </a:lnSpc>
            </a:pPr>
            <a:r>
              <a:rPr lang="en-IN" sz="1800" dirty="0">
                <a:effectLst/>
                <a:latin typeface="Times New Roman" panose="02020603050405020304" pitchFamily="18" charset="0"/>
                <a:ea typeface="Times New Roman" panose="02020603050405020304" pitchFamily="18" charset="0"/>
              </a:rPr>
              <a:t> </a:t>
            </a:r>
          </a:p>
          <a:p>
            <a:pPr algn="just">
              <a:lnSpc>
                <a:spcPct val="150000"/>
              </a:lnSpc>
            </a:pPr>
            <a:r>
              <a:rPr lang="en-IN" sz="1800" b="1" dirty="0">
                <a:effectLst/>
                <a:latin typeface="Times New Roman" panose="02020603050405020304" pitchFamily="18" charset="0"/>
                <a:ea typeface="Times New Roman" panose="02020603050405020304" pitchFamily="18" charset="0"/>
              </a:rPr>
              <a:t>Software Requirements:</a:t>
            </a:r>
            <a:endParaRPr lang="en-IN" sz="1800" dirty="0">
              <a:effectLst/>
              <a:latin typeface="Times New Roman" panose="02020603050405020304" pitchFamily="18" charset="0"/>
              <a:ea typeface="Times New Roman" panose="02020603050405020304" pitchFamily="18" charset="0"/>
            </a:endParaRPr>
          </a:p>
          <a:p>
            <a:pPr marL="457200" algn="just">
              <a:lnSpc>
                <a:spcPct val="150000"/>
              </a:lnSpc>
            </a:pPr>
            <a:r>
              <a:rPr lang="en-IN" sz="1800" b="1" dirty="0">
                <a:effectLst/>
                <a:latin typeface="Times New Roman" panose="02020603050405020304" pitchFamily="18" charset="0"/>
                <a:ea typeface="Times New Roman" panose="02020603050405020304" pitchFamily="18" charset="0"/>
              </a:rPr>
              <a:t>1) Operating system: </a:t>
            </a:r>
            <a:r>
              <a:rPr lang="en-IN" sz="1800" dirty="0">
                <a:effectLst/>
                <a:latin typeface="Times New Roman" panose="02020603050405020304" pitchFamily="18" charset="0"/>
                <a:ea typeface="Times New Roman" panose="02020603050405020304" pitchFamily="18" charset="0"/>
              </a:rPr>
              <a:t>Windows 7 or latest </a:t>
            </a:r>
          </a:p>
          <a:p>
            <a:pPr marL="457200" algn="just">
              <a:lnSpc>
                <a:spcPct val="150000"/>
              </a:lnSpc>
            </a:pPr>
            <a:r>
              <a:rPr lang="en-IN" sz="1800" b="1" dirty="0">
                <a:effectLst/>
                <a:latin typeface="Times New Roman" panose="02020603050405020304" pitchFamily="18" charset="0"/>
                <a:ea typeface="Times New Roman" panose="02020603050405020304" pitchFamily="18" charset="0"/>
              </a:rPr>
              <a:t>2) Front End: </a:t>
            </a:r>
            <a:r>
              <a:rPr lang="en-IN" sz="1800" dirty="0">
                <a:effectLst/>
                <a:latin typeface="Times New Roman" panose="02020603050405020304" pitchFamily="18" charset="0"/>
                <a:ea typeface="Times New Roman" panose="02020603050405020304" pitchFamily="18" charset="0"/>
              </a:rPr>
              <a:t>XML</a:t>
            </a:r>
          </a:p>
          <a:p>
            <a:pPr marL="457200" algn="just">
              <a:lnSpc>
                <a:spcPct val="150000"/>
              </a:lnSpc>
            </a:pPr>
            <a:r>
              <a:rPr lang="en-IN" sz="1800" b="1" dirty="0">
                <a:effectLst/>
                <a:latin typeface="Times New Roman" panose="02020603050405020304" pitchFamily="18" charset="0"/>
                <a:ea typeface="Times New Roman" panose="02020603050405020304" pitchFamily="18" charset="0"/>
              </a:rPr>
              <a:t>3) Back End: </a:t>
            </a:r>
            <a:r>
              <a:rPr lang="en-IN" sz="1800" dirty="0">
                <a:effectLst/>
                <a:latin typeface="Times New Roman" panose="02020603050405020304" pitchFamily="18" charset="0"/>
                <a:ea typeface="Times New Roman" panose="02020603050405020304" pitchFamily="18" charset="0"/>
              </a:rPr>
              <a:t>Java </a:t>
            </a:r>
          </a:p>
          <a:p>
            <a:pPr marL="457200" algn="just">
              <a:lnSpc>
                <a:spcPct val="150000"/>
              </a:lnSpc>
            </a:pPr>
            <a:r>
              <a:rPr lang="en-IN" sz="1800" b="1" dirty="0">
                <a:effectLst/>
                <a:latin typeface="Times New Roman" panose="02020603050405020304" pitchFamily="18" charset="0"/>
                <a:ea typeface="Times New Roman" panose="02020603050405020304" pitchFamily="18" charset="0"/>
              </a:rPr>
              <a:t>4) Database: </a:t>
            </a:r>
            <a:r>
              <a:rPr lang="en-IN" sz="1800" dirty="0">
                <a:effectLst/>
                <a:latin typeface="Times New Roman" panose="02020603050405020304" pitchFamily="18" charset="0"/>
                <a:ea typeface="Times New Roman" panose="02020603050405020304" pitchFamily="18" charset="0"/>
              </a:rPr>
              <a:t>MySQL </a:t>
            </a:r>
          </a:p>
          <a:p>
            <a:pPr marL="457200" algn="just">
              <a:lnSpc>
                <a:spcPct val="150000"/>
              </a:lnSpc>
            </a:pPr>
            <a:r>
              <a:rPr lang="en-IN" sz="1800" b="1" dirty="0">
                <a:effectLst/>
                <a:latin typeface="Times New Roman" panose="02020603050405020304" pitchFamily="18" charset="0"/>
                <a:ea typeface="Times New Roman" panose="02020603050405020304" pitchFamily="18" charset="0"/>
              </a:rPr>
              <a:t>5)</a:t>
            </a:r>
            <a:r>
              <a:rPr lang="en-IN" sz="1800" dirty="0">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Editor</a:t>
            </a:r>
            <a:r>
              <a:rPr lang="en-IN" sz="1800" dirty="0">
                <a:effectLst/>
                <a:latin typeface="Times New Roman" panose="02020603050405020304" pitchFamily="18" charset="0"/>
                <a:ea typeface="Times New Roman" panose="02020603050405020304" pitchFamily="18" charset="0"/>
              </a:rPr>
              <a:t>: Android Studio</a:t>
            </a:r>
          </a:p>
          <a:p>
            <a:pPr algn="just">
              <a:lnSpc>
                <a:spcPct val="150000"/>
              </a:lnSpc>
            </a:pPr>
            <a:r>
              <a:rPr lang="en-IN" sz="1800" dirty="0">
                <a:effectLst/>
                <a:latin typeface="Times New Roman" panose="02020603050405020304" pitchFamily="18" charset="0"/>
                <a:ea typeface="Times New Roman" panose="02020603050405020304" pitchFamily="18" charset="0"/>
              </a:rPr>
              <a:t> </a:t>
            </a:r>
          </a:p>
          <a:p>
            <a:pPr algn="just">
              <a:lnSpc>
                <a:spcPct val="150000"/>
              </a:lnSpc>
            </a:pPr>
            <a:r>
              <a:rPr lang="en-IN" sz="1800" b="1" dirty="0">
                <a:effectLst/>
                <a:latin typeface="Times New Roman" panose="02020603050405020304" pitchFamily="18" charset="0"/>
                <a:ea typeface="Times New Roman" panose="02020603050405020304" pitchFamily="18" charset="0"/>
              </a:rPr>
              <a:t>Server Requirements:</a:t>
            </a:r>
            <a:endParaRPr lang="en-IN" sz="1800" dirty="0">
              <a:effectLst/>
              <a:latin typeface="Times New Roman" panose="02020603050405020304" pitchFamily="18" charset="0"/>
              <a:ea typeface="Times New Roman" panose="02020603050405020304" pitchFamily="18" charset="0"/>
            </a:endParaRPr>
          </a:p>
          <a:p>
            <a:pPr marL="457200" algn="just">
              <a:lnSpc>
                <a:spcPct val="150000"/>
              </a:lnSpc>
            </a:pPr>
            <a:r>
              <a:rPr lang="en-IN" sz="1800" b="1" dirty="0">
                <a:effectLst/>
                <a:latin typeface="Times New Roman" panose="02020603050405020304" pitchFamily="18" charset="0"/>
                <a:ea typeface="Times New Roman" panose="02020603050405020304" pitchFamily="18" charset="0"/>
              </a:rPr>
              <a:t>1) Server: </a:t>
            </a:r>
            <a:r>
              <a:rPr lang="en-IN" sz="1800" dirty="0">
                <a:effectLst/>
                <a:latin typeface="Times New Roman" panose="02020603050405020304" pitchFamily="18" charset="0"/>
                <a:ea typeface="Times New Roman" panose="02020603050405020304" pitchFamily="18" charset="0"/>
              </a:rPr>
              <a:t>MySQL database</a:t>
            </a:r>
          </a:p>
          <a:p>
            <a:endParaRPr lang="en-IN" dirty="0"/>
          </a:p>
        </p:txBody>
      </p:sp>
    </p:spTree>
    <p:extLst>
      <p:ext uri="{BB962C8B-B14F-4D97-AF65-F5344CB8AC3E}">
        <p14:creationId xmlns:p14="http://schemas.microsoft.com/office/powerpoint/2010/main" val="247106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1BEA4-09BF-036B-0F71-976B5F00452D}"/>
              </a:ext>
            </a:extLst>
          </p:cNvPr>
          <p:cNvSpPr>
            <a:spLocks noGrp="1"/>
          </p:cNvSpPr>
          <p:nvPr>
            <p:ph type="title"/>
          </p:nvPr>
        </p:nvSpPr>
        <p:spPr>
          <a:xfrm>
            <a:off x="838200" y="365125"/>
            <a:ext cx="10515600" cy="686927"/>
          </a:xfrm>
        </p:spPr>
        <p:txBody>
          <a:bodyPr>
            <a:normAutofit fontScale="90000"/>
          </a:bodyPr>
          <a:lstStyle/>
          <a:p>
            <a:r>
              <a:rPr lang="en-US" dirty="0"/>
              <a:t>Diagrams</a:t>
            </a:r>
            <a:endParaRPr lang="en-IN" dirty="0"/>
          </a:p>
        </p:txBody>
      </p:sp>
      <p:sp>
        <p:nvSpPr>
          <p:cNvPr id="3" name="Content Placeholder 2">
            <a:extLst>
              <a:ext uri="{FF2B5EF4-FFF2-40B4-BE49-F238E27FC236}">
                <a16:creationId xmlns:a16="http://schemas.microsoft.com/office/drawing/2014/main" id="{737AF9A8-5730-C792-1245-DE1A572D61F9}"/>
              </a:ext>
            </a:extLst>
          </p:cNvPr>
          <p:cNvSpPr>
            <a:spLocks noGrp="1"/>
          </p:cNvSpPr>
          <p:nvPr>
            <p:ph idx="1"/>
          </p:nvPr>
        </p:nvSpPr>
        <p:spPr>
          <a:xfrm>
            <a:off x="838200" y="1052052"/>
            <a:ext cx="10291916" cy="6450822"/>
          </a:xfrm>
        </p:spPr>
        <p:txBody>
          <a:bodyPr/>
          <a:lstStyle/>
          <a:p>
            <a:r>
              <a:rPr lang="en-US" dirty="0"/>
              <a:t>Project Modules Diagram:</a:t>
            </a:r>
          </a:p>
          <a:p>
            <a:pPr marL="0" indent="0">
              <a:buNone/>
            </a:pPr>
            <a:endParaRPr lang="en-IN" dirty="0"/>
          </a:p>
        </p:txBody>
      </p:sp>
      <p:pic>
        <p:nvPicPr>
          <p:cNvPr id="4" name="Picture 3">
            <a:extLst>
              <a:ext uri="{FF2B5EF4-FFF2-40B4-BE49-F238E27FC236}">
                <a16:creationId xmlns:a16="http://schemas.microsoft.com/office/drawing/2014/main" id="{67AE5BF3-DE88-663D-CFFB-E5C634202221}"/>
              </a:ext>
            </a:extLst>
          </p:cNvPr>
          <p:cNvPicPr>
            <a:picLocks noChangeAspect="1"/>
          </p:cNvPicPr>
          <p:nvPr/>
        </p:nvPicPr>
        <p:blipFill>
          <a:blip r:embed="rId2"/>
          <a:stretch>
            <a:fillRect/>
          </a:stretch>
        </p:blipFill>
        <p:spPr>
          <a:xfrm>
            <a:off x="5306716" y="947953"/>
            <a:ext cx="5196840" cy="5544921"/>
          </a:xfrm>
          <a:prstGeom prst="rect">
            <a:avLst/>
          </a:prstGeom>
        </p:spPr>
      </p:pic>
    </p:spTree>
    <p:extLst>
      <p:ext uri="{BB962C8B-B14F-4D97-AF65-F5344CB8AC3E}">
        <p14:creationId xmlns:p14="http://schemas.microsoft.com/office/powerpoint/2010/main" val="128117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TotalTime>
  <Words>1694</Words>
  <Application>Microsoft Office PowerPoint</Application>
  <PresentationFormat>Widescreen</PresentationFormat>
  <Paragraphs>138</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Arial Black</vt:lpstr>
      <vt:lpstr>Symbol</vt:lpstr>
      <vt:lpstr>Times New Roman</vt:lpstr>
      <vt:lpstr>Office Theme</vt:lpstr>
      <vt:lpstr>                      </vt:lpstr>
      <vt:lpstr>Title of the project </vt:lpstr>
      <vt:lpstr>Existing System</vt:lpstr>
      <vt:lpstr>Proposed System</vt:lpstr>
      <vt:lpstr>Need of the Project</vt:lpstr>
      <vt:lpstr>Scope of the Project</vt:lpstr>
      <vt:lpstr>Objectives of the Project</vt:lpstr>
      <vt:lpstr>Requirement Analysis</vt:lpstr>
      <vt:lpstr>Diagrams</vt:lpstr>
      <vt:lpstr>ER Diagram:</vt:lpstr>
      <vt:lpstr>Use Case Diagram:</vt:lpstr>
      <vt:lpstr>Activity Diagram:</vt:lpstr>
      <vt:lpstr>Sequence Diagram:</vt:lpstr>
      <vt:lpstr>Component Diagram:</vt:lpstr>
      <vt:lpstr>Deployment Diagram:</vt:lpstr>
      <vt:lpstr>Database Design(Table)</vt:lpstr>
      <vt:lpstr>Interface Design(I/O Screens)</vt:lpstr>
      <vt:lpstr>Login Page:</vt:lpstr>
      <vt:lpstr>Registration Page:</vt:lpstr>
      <vt:lpstr>Home Page:</vt:lpstr>
      <vt:lpstr>Lab Test Page</vt:lpstr>
      <vt:lpstr>Find Doctor Page</vt:lpstr>
      <vt:lpstr>Health Articles</vt:lpstr>
      <vt:lpstr>Report Generation</vt:lpstr>
      <vt:lpstr>Lab Page Details</vt:lpstr>
      <vt:lpstr>Health Articles Details</vt:lpstr>
      <vt:lpstr>Order Details Page</vt:lpstr>
      <vt:lpstr>Conclusion </vt:lpstr>
      <vt:lpstr>Suggestions </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shital hiray</dc:creator>
  <cp:lastModifiedBy>shital hiray</cp:lastModifiedBy>
  <cp:revision>23</cp:revision>
  <dcterms:created xsi:type="dcterms:W3CDTF">2024-05-06T06:08:06Z</dcterms:created>
  <dcterms:modified xsi:type="dcterms:W3CDTF">2024-06-06T04:44:40Z</dcterms:modified>
</cp:coreProperties>
</file>